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3F527-FBCF-4824-9017-7D5F8EAFF212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B3B5A-420F-44EA-B56B-5E4E593FB1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0394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86DE0-CB7F-4C3E-B5BE-DC38C310CEA3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8146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86DE0-CB7F-4C3E-B5BE-DC38C310CEA3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43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google.nl/url?sa=i&amp;rct=j&amp;q=&amp;esrc=s&amp;frm=1&amp;source=images&amp;cd=&amp;cad=rja&amp;docid=7_gb2bl1R2kLPM&amp;tbnid=WYfk2u0lyEGZOM:&amp;ved=0CAUQjRw&amp;url=http://www.opencaching.nl/viewcache.php?cacheid=2270&amp;ei=i-2FUpiQH8PS0QXf_4H4CA&amp;bvm=bv.56643336,d.d2k&amp;psig=AFQjCNGF-ITn-QINNHoA_BIPBhx-3UjBuA&amp;ust=138459517339714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nl/url?sa=i&amp;rct=j&amp;q=&amp;esrc=s&amp;frm=1&amp;source=images&amp;cd=&amp;cad=rja&amp;docid=7_gb2bl1R2kLPM&amp;tbnid=WYfk2u0lyEGZOM:&amp;ved=0CAUQjRw&amp;url=http://www.opencaching.nl/viewcache.php?cacheid=2270&amp;ei=i-2FUpiQH8PS0QXf_4H4CA&amp;bvm=bv.56643336,d.d2k&amp;psig=AFQjCNGF-ITn-QINNHoA_BIPBhx-3UjBuA&amp;ust=1384595173397144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Landmeten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Landmeten, hulpmiddelen en afstanden meten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543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63553" y="548680"/>
            <a:ext cx="3520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Lijnen uitzetten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927648" y="1305270"/>
            <a:ext cx="5682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Bepalen snijpunt van twee meetlijnen</a:t>
            </a:r>
            <a:endParaRPr lang="nl-NL" sz="2400" b="1" dirty="0"/>
          </a:p>
        </p:txBody>
      </p:sp>
      <p:pic>
        <p:nvPicPr>
          <p:cNvPr id="4" name="Picture 2" descr="C:\Users\peterm01\AppData\Local\Microsoft\Windows\Temporary Internet Files\Content.IE5\GMJPVBID\MC900441896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392"/>
          <a:stretch/>
        </p:blipFill>
        <p:spPr bwMode="auto">
          <a:xfrm rot="2024510" flipH="1">
            <a:off x="8152035" y="5675017"/>
            <a:ext cx="604472" cy="97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echte verbindingslijn 4"/>
          <p:cNvCxnSpPr/>
          <p:nvPr/>
        </p:nvCxnSpPr>
        <p:spPr>
          <a:xfrm>
            <a:off x="5535493" y="3230018"/>
            <a:ext cx="0" cy="936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7691471" y="5105735"/>
            <a:ext cx="0" cy="936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9480376" y="2078218"/>
            <a:ext cx="0" cy="936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3287688" y="2132856"/>
            <a:ext cx="0" cy="936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3287688" y="4459190"/>
            <a:ext cx="0" cy="936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3287689" y="3068961"/>
            <a:ext cx="4403783" cy="297287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 flipV="1">
            <a:off x="3287688" y="3014323"/>
            <a:ext cx="6192688" cy="238097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peterm01\AppData\Local\Microsoft\Windows\Temporary Internet Files\Content.IE5\GMJPVBID\MC900441896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392"/>
          <a:stretch/>
        </p:blipFill>
        <p:spPr bwMode="auto">
          <a:xfrm rot="20241555">
            <a:off x="2083869" y="4875940"/>
            <a:ext cx="604472" cy="97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peterm01\AppData\Local\Microsoft\Windows\Temporary Internet Files\Content.IE5\GMJPVBID\MC900441896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392"/>
          <a:stretch/>
        </p:blipFill>
        <p:spPr bwMode="auto">
          <a:xfrm rot="20970115" flipH="1">
            <a:off x="5562800" y="3210675"/>
            <a:ext cx="604472" cy="97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04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63553" y="548680"/>
            <a:ext cx="3520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Lijnen uitzetten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0">
            <a:off x="5434869" y="2423052"/>
            <a:ext cx="2381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7" y="2378185"/>
            <a:ext cx="2381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352681" y="2708920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In gebruik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5735960" y="3657611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Niet in gebruik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499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63552" y="548680"/>
            <a:ext cx="5113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Seinen bij het uitzetten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927648" y="1305269"/>
            <a:ext cx="334578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Let op!</a:t>
            </a:r>
          </a:p>
          <a:p>
            <a:endParaRPr lang="nl-NL" sz="2400" b="1" dirty="0"/>
          </a:p>
          <a:p>
            <a:r>
              <a:rPr lang="nl-NL" sz="2400" b="1" dirty="0"/>
              <a:t>Ga naar die richting</a:t>
            </a:r>
          </a:p>
          <a:p>
            <a:endParaRPr lang="nl-NL" sz="2400" b="1" dirty="0"/>
          </a:p>
          <a:p>
            <a:r>
              <a:rPr lang="nl-NL" sz="2400" b="1" dirty="0"/>
              <a:t>Stel de jalon verticaal</a:t>
            </a:r>
          </a:p>
          <a:p>
            <a:endParaRPr lang="nl-NL" sz="2400" b="1" dirty="0"/>
          </a:p>
          <a:p>
            <a:r>
              <a:rPr lang="nl-NL" sz="2400" b="1" dirty="0"/>
              <a:t>In orde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313574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63552" y="548680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Uitzetten van haakse lijnen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3215681" y="4221088"/>
            <a:ext cx="275588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3-4-5-methode</a:t>
            </a:r>
          </a:p>
          <a:p>
            <a:r>
              <a:rPr lang="nl-NL" sz="2400" b="1" dirty="0"/>
              <a:t>Omcirkelmethode</a:t>
            </a:r>
          </a:p>
          <a:p>
            <a:r>
              <a:rPr lang="nl-NL" sz="2400" b="1" dirty="0"/>
              <a:t>Pentagoonprisma</a:t>
            </a:r>
          </a:p>
          <a:p>
            <a:endParaRPr lang="nl-NL" sz="2400" b="1" dirty="0"/>
          </a:p>
          <a:p>
            <a:endParaRPr lang="nl-NL" sz="2400" b="1" dirty="0"/>
          </a:p>
        </p:txBody>
      </p:sp>
      <p:grpSp>
        <p:nvGrpSpPr>
          <p:cNvPr id="8" name="Groep 7"/>
          <p:cNvGrpSpPr/>
          <p:nvPr/>
        </p:nvGrpSpPr>
        <p:grpSpPr>
          <a:xfrm rot="563117">
            <a:off x="2105411" y="3087305"/>
            <a:ext cx="6984776" cy="1080120"/>
            <a:chOff x="827584" y="3126900"/>
            <a:chExt cx="6984776" cy="1080120"/>
          </a:xfrm>
        </p:grpSpPr>
        <p:cxnSp>
          <p:nvCxnSpPr>
            <p:cNvPr id="6" name="Rechte verbindingslijn 5"/>
            <p:cNvCxnSpPr/>
            <p:nvPr/>
          </p:nvCxnSpPr>
          <p:spPr>
            <a:xfrm>
              <a:off x="827584" y="3126900"/>
              <a:ext cx="6984776" cy="10801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al 6"/>
            <p:cNvSpPr/>
            <p:nvPr/>
          </p:nvSpPr>
          <p:spPr>
            <a:xfrm>
              <a:off x="3510782" y="3501008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10" name="Rechte verbindingslijn 9"/>
          <p:cNvCxnSpPr>
            <a:stCxn id="7" idx="0"/>
          </p:cNvCxnSpPr>
          <p:nvPr/>
        </p:nvCxnSpPr>
        <p:spPr>
          <a:xfrm rot="1096489" flipV="1">
            <a:off x="5185310" y="1327614"/>
            <a:ext cx="23350" cy="2065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ep 28"/>
          <p:cNvGrpSpPr/>
          <p:nvPr/>
        </p:nvGrpSpPr>
        <p:grpSpPr>
          <a:xfrm rot="1096489">
            <a:off x="4983420" y="3174286"/>
            <a:ext cx="192326" cy="180020"/>
            <a:chOff x="4178964" y="2888940"/>
            <a:chExt cx="192326" cy="180020"/>
          </a:xfrm>
        </p:grpSpPr>
        <p:cxnSp>
          <p:nvCxnSpPr>
            <p:cNvPr id="19" name="Rechte verbindingslijn 18"/>
            <p:cNvCxnSpPr/>
            <p:nvPr/>
          </p:nvCxnSpPr>
          <p:spPr>
            <a:xfrm>
              <a:off x="4178964" y="2888940"/>
              <a:ext cx="0" cy="18002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/>
            <p:cNvCxnSpPr/>
            <p:nvPr/>
          </p:nvCxnSpPr>
          <p:spPr>
            <a:xfrm flipH="1">
              <a:off x="4178964" y="3068960"/>
              <a:ext cx="192326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Rechte verbindingslijn 29"/>
          <p:cNvCxnSpPr/>
          <p:nvPr/>
        </p:nvCxnSpPr>
        <p:spPr>
          <a:xfrm rot="1096489" flipV="1">
            <a:off x="6639033" y="1854520"/>
            <a:ext cx="23350" cy="2065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/>
          <p:nvPr/>
        </p:nvCxnSpPr>
        <p:spPr>
          <a:xfrm rot="1096489" flipV="1">
            <a:off x="8157256" y="2309043"/>
            <a:ext cx="23350" cy="2065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ep 31"/>
          <p:cNvGrpSpPr/>
          <p:nvPr/>
        </p:nvGrpSpPr>
        <p:grpSpPr>
          <a:xfrm rot="1096489" flipH="1" flipV="1">
            <a:off x="6369446" y="3701769"/>
            <a:ext cx="192326" cy="180020"/>
            <a:chOff x="4178964" y="2888940"/>
            <a:chExt cx="192326" cy="180020"/>
          </a:xfrm>
        </p:grpSpPr>
        <p:cxnSp>
          <p:nvCxnSpPr>
            <p:cNvPr id="33" name="Rechte verbindingslijn 32"/>
            <p:cNvCxnSpPr/>
            <p:nvPr/>
          </p:nvCxnSpPr>
          <p:spPr>
            <a:xfrm>
              <a:off x="4178964" y="2888940"/>
              <a:ext cx="0" cy="18002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33"/>
            <p:cNvCxnSpPr/>
            <p:nvPr/>
          </p:nvCxnSpPr>
          <p:spPr>
            <a:xfrm flipH="1">
              <a:off x="4178964" y="3068960"/>
              <a:ext cx="192326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Boog 34"/>
          <p:cNvSpPr/>
          <p:nvPr/>
        </p:nvSpPr>
        <p:spPr>
          <a:xfrm rot="1096489">
            <a:off x="7604000" y="4101650"/>
            <a:ext cx="432048" cy="519124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Tekstvak 35"/>
          <p:cNvSpPr txBox="1"/>
          <p:nvPr/>
        </p:nvSpPr>
        <p:spPr>
          <a:xfrm rot="1096489">
            <a:off x="7994091" y="3974567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90</a:t>
            </a:r>
            <a:r>
              <a:rPr lang="nl-NL" baseline="30000" dirty="0">
                <a:solidFill>
                  <a:srgbClr val="00B050"/>
                </a:solidFill>
              </a:rPr>
              <a:t>o</a:t>
            </a:r>
            <a:endParaRPr lang="nl-NL" baseline="30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25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ep 19"/>
          <p:cNvGrpSpPr/>
          <p:nvPr/>
        </p:nvGrpSpPr>
        <p:grpSpPr>
          <a:xfrm>
            <a:off x="4901360" y="2348971"/>
            <a:ext cx="4780534" cy="3801313"/>
            <a:chOff x="2201387" y="2697285"/>
            <a:chExt cx="4780534" cy="3801313"/>
          </a:xfrm>
        </p:grpSpPr>
        <p:sp>
          <p:nvSpPr>
            <p:cNvPr id="21" name="Ovaal 20"/>
            <p:cNvSpPr/>
            <p:nvPr/>
          </p:nvSpPr>
          <p:spPr>
            <a:xfrm>
              <a:off x="2201387" y="2719878"/>
              <a:ext cx="3600000" cy="360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21"/>
            <p:cNvSpPr/>
            <p:nvPr/>
          </p:nvSpPr>
          <p:spPr>
            <a:xfrm>
              <a:off x="3674616" y="2697285"/>
              <a:ext cx="3307305" cy="29523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22"/>
            <p:cNvSpPr/>
            <p:nvPr/>
          </p:nvSpPr>
          <p:spPr>
            <a:xfrm>
              <a:off x="2201387" y="3294242"/>
              <a:ext cx="3762538" cy="32043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ekstvak 1"/>
          <p:cNvSpPr txBox="1"/>
          <p:nvPr/>
        </p:nvSpPr>
        <p:spPr>
          <a:xfrm>
            <a:off x="2063552" y="548680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Uitzetten van haakse lijnen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927649" y="1305270"/>
            <a:ext cx="2343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3-4-5-methode</a:t>
            </a:r>
          </a:p>
        </p:txBody>
      </p:sp>
      <p:grpSp>
        <p:nvGrpSpPr>
          <p:cNvPr id="19" name="Groep 18"/>
          <p:cNvGrpSpPr/>
          <p:nvPr/>
        </p:nvGrpSpPr>
        <p:grpSpPr>
          <a:xfrm>
            <a:off x="3558619" y="2719878"/>
            <a:ext cx="4145643" cy="3301410"/>
            <a:chOff x="2034618" y="2719878"/>
            <a:chExt cx="4145643" cy="3301410"/>
          </a:xfrm>
        </p:grpSpPr>
        <p:sp>
          <p:nvSpPr>
            <p:cNvPr id="16" name="Ovaal 15"/>
            <p:cNvSpPr/>
            <p:nvPr/>
          </p:nvSpPr>
          <p:spPr>
            <a:xfrm>
              <a:off x="2663949" y="2719878"/>
              <a:ext cx="2880000" cy="288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 16"/>
            <p:cNvSpPr/>
            <p:nvPr/>
          </p:nvSpPr>
          <p:spPr>
            <a:xfrm>
              <a:off x="4704097" y="2773463"/>
              <a:ext cx="1476164" cy="29523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Rechthoek 17"/>
            <p:cNvSpPr/>
            <p:nvPr/>
          </p:nvSpPr>
          <p:spPr>
            <a:xfrm>
              <a:off x="2034618" y="3068960"/>
              <a:ext cx="2753406" cy="29523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10" name="Rechte verbindingslijn 9"/>
          <p:cNvCxnSpPr/>
          <p:nvPr/>
        </p:nvCxnSpPr>
        <p:spPr>
          <a:xfrm>
            <a:off x="2495600" y="4163148"/>
            <a:ext cx="74168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al 5"/>
          <p:cNvSpPr/>
          <p:nvPr/>
        </p:nvSpPr>
        <p:spPr>
          <a:xfrm>
            <a:off x="5591944" y="413174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" name="Rechte verbindingslijn 11"/>
          <p:cNvCxnSpPr/>
          <p:nvPr/>
        </p:nvCxnSpPr>
        <p:spPr>
          <a:xfrm>
            <a:off x="5663952" y="4167746"/>
            <a:ext cx="1080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al 12"/>
          <p:cNvSpPr/>
          <p:nvPr/>
        </p:nvSpPr>
        <p:spPr>
          <a:xfrm>
            <a:off x="6743952" y="4141212"/>
            <a:ext cx="72008" cy="720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5" name="Rechte verbindingslijn 14"/>
          <p:cNvCxnSpPr/>
          <p:nvPr/>
        </p:nvCxnSpPr>
        <p:spPr>
          <a:xfrm rot="4800000">
            <a:off x="4782922" y="3482525"/>
            <a:ext cx="1440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>
            <a:off x="5634396" y="2719879"/>
            <a:ext cx="0" cy="1421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/>
          <p:cNvCxnSpPr/>
          <p:nvPr/>
        </p:nvCxnSpPr>
        <p:spPr>
          <a:xfrm>
            <a:off x="6149501" y="2478829"/>
            <a:ext cx="594450" cy="167866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al 28"/>
          <p:cNvSpPr/>
          <p:nvPr/>
        </p:nvSpPr>
        <p:spPr>
          <a:xfrm>
            <a:off x="5620365" y="2683874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/>
          <p:cNvSpPr txBox="1"/>
          <p:nvPr/>
        </p:nvSpPr>
        <p:spPr>
          <a:xfrm>
            <a:off x="5772704" y="4258099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 m</a:t>
            </a:r>
            <a:endParaRPr lang="nl-NL" dirty="0"/>
          </a:p>
        </p:txBody>
      </p:sp>
      <p:sp>
        <p:nvSpPr>
          <p:cNvPr id="31" name="Tekstvak 30"/>
          <p:cNvSpPr txBox="1"/>
          <p:nvPr/>
        </p:nvSpPr>
        <p:spPr>
          <a:xfrm>
            <a:off x="4963992" y="3246050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 m</a:t>
            </a:r>
            <a:endParaRPr lang="nl-NL" dirty="0"/>
          </a:p>
        </p:txBody>
      </p:sp>
      <p:sp>
        <p:nvSpPr>
          <p:cNvPr id="32" name="Tekstvak 31"/>
          <p:cNvSpPr txBox="1"/>
          <p:nvPr/>
        </p:nvSpPr>
        <p:spPr>
          <a:xfrm>
            <a:off x="6474487" y="2945927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5 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636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9" grpId="0" animBg="1"/>
      <p:bldP spid="30" grpId="0"/>
      <p:bldP spid="30" grpId="1"/>
      <p:bldP spid="31" grpId="0"/>
      <p:bldP spid="31" grpId="1"/>
      <p:bldP spid="32" grpId="0"/>
      <p:bldP spid="3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ep 33"/>
          <p:cNvGrpSpPr/>
          <p:nvPr/>
        </p:nvGrpSpPr>
        <p:grpSpPr>
          <a:xfrm flipH="1">
            <a:off x="1489911" y="2294407"/>
            <a:ext cx="4780534" cy="3801313"/>
            <a:chOff x="2201387" y="2697285"/>
            <a:chExt cx="4780534" cy="3801313"/>
          </a:xfrm>
        </p:grpSpPr>
        <p:sp>
          <p:nvSpPr>
            <p:cNvPr id="35" name="Ovaal 34"/>
            <p:cNvSpPr/>
            <p:nvPr/>
          </p:nvSpPr>
          <p:spPr>
            <a:xfrm>
              <a:off x="2201387" y="2719878"/>
              <a:ext cx="3600000" cy="360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35"/>
            <p:cNvSpPr/>
            <p:nvPr/>
          </p:nvSpPr>
          <p:spPr>
            <a:xfrm>
              <a:off x="3674616" y="2697285"/>
              <a:ext cx="3307305" cy="29523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36"/>
            <p:cNvSpPr/>
            <p:nvPr/>
          </p:nvSpPr>
          <p:spPr>
            <a:xfrm>
              <a:off x="2201387" y="3294242"/>
              <a:ext cx="3762538" cy="32043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4955975" y="2348971"/>
            <a:ext cx="4780534" cy="3801313"/>
            <a:chOff x="2201387" y="2697285"/>
            <a:chExt cx="4780534" cy="3801313"/>
          </a:xfrm>
        </p:grpSpPr>
        <p:sp>
          <p:nvSpPr>
            <p:cNvPr id="21" name="Ovaal 20"/>
            <p:cNvSpPr/>
            <p:nvPr/>
          </p:nvSpPr>
          <p:spPr>
            <a:xfrm>
              <a:off x="2201387" y="2719878"/>
              <a:ext cx="3600000" cy="360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21"/>
            <p:cNvSpPr/>
            <p:nvPr/>
          </p:nvSpPr>
          <p:spPr>
            <a:xfrm>
              <a:off x="3674616" y="2697285"/>
              <a:ext cx="3307305" cy="29523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22"/>
            <p:cNvSpPr/>
            <p:nvPr/>
          </p:nvSpPr>
          <p:spPr>
            <a:xfrm>
              <a:off x="2201387" y="3294242"/>
              <a:ext cx="3762538" cy="32043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ekstvak 1"/>
          <p:cNvSpPr txBox="1"/>
          <p:nvPr/>
        </p:nvSpPr>
        <p:spPr>
          <a:xfrm>
            <a:off x="2063552" y="548680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Uitzetten van haakse lijnen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927648" y="1305270"/>
            <a:ext cx="2828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omcirkel-methode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2495600" y="4163148"/>
            <a:ext cx="74168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al 5"/>
          <p:cNvSpPr/>
          <p:nvPr/>
        </p:nvSpPr>
        <p:spPr>
          <a:xfrm>
            <a:off x="5591944" y="413174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" name="Rechte verbindingslijn 11"/>
          <p:cNvCxnSpPr/>
          <p:nvPr/>
        </p:nvCxnSpPr>
        <p:spPr>
          <a:xfrm>
            <a:off x="5663952" y="4167746"/>
            <a:ext cx="1080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al 12"/>
          <p:cNvSpPr/>
          <p:nvPr/>
        </p:nvSpPr>
        <p:spPr>
          <a:xfrm>
            <a:off x="6743952" y="4141212"/>
            <a:ext cx="72008" cy="720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5" name="Rechte verbindingslijn 24"/>
          <p:cNvCxnSpPr/>
          <p:nvPr/>
        </p:nvCxnSpPr>
        <p:spPr>
          <a:xfrm>
            <a:off x="5634396" y="2719879"/>
            <a:ext cx="0" cy="1421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/>
          <p:cNvCxnSpPr/>
          <p:nvPr/>
        </p:nvCxnSpPr>
        <p:spPr>
          <a:xfrm>
            <a:off x="6204116" y="2478829"/>
            <a:ext cx="594450" cy="167866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al 28"/>
          <p:cNvSpPr/>
          <p:nvPr/>
        </p:nvSpPr>
        <p:spPr>
          <a:xfrm>
            <a:off x="5609732" y="2715773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/>
          <p:cNvSpPr txBox="1"/>
          <p:nvPr/>
        </p:nvSpPr>
        <p:spPr>
          <a:xfrm>
            <a:off x="5835659" y="4246231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x m</a:t>
            </a:r>
            <a:endParaRPr lang="nl-NL" dirty="0"/>
          </a:p>
        </p:txBody>
      </p:sp>
      <p:sp>
        <p:nvSpPr>
          <p:cNvPr id="32" name="Tekstvak 31"/>
          <p:cNvSpPr txBox="1"/>
          <p:nvPr/>
        </p:nvSpPr>
        <p:spPr>
          <a:xfrm>
            <a:off x="6474488" y="2945927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y m</a:t>
            </a:r>
            <a:endParaRPr lang="nl-NL" dirty="0"/>
          </a:p>
        </p:txBody>
      </p:sp>
      <p:cxnSp>
        <p:nvCxnSpPr>
          <p:cNvPr id="24" name="Rechte verbindingslijn 23"/>
          <p:cNvCxnSpPr/>
          <p:nvPr/>
        </p:nvCxnSpPr>
        <p:spPr>
          <a:xfrm>
            <a:off x="4547949" y="4171073"/>
            <a:ext cx="1080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al 26"/>
          <p:cNvSpPr/>
          <p:nvPr/>
        </p:nvSpPr>
        <p:spPr>
          <a:xfrm>
            <a:off x="4475941" y="4135069"/>
            <a:ext cx="72008" cy="720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Tekstvak 27"/>
          <p:cNvSpPr txBox="1"/>
          <p:nvPr/>
        </p:nvSpPr>
        <p:spPr>
          <a:xfrm>
            <a:off x="4765317" y="4246231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x m</a:t>
            </a:r>
            <a:endParaRPr lang="nl-NL" dirty="0"/>
          </a:p>
        </p:txBody>
      </p:sp>
      <p:cxnSp>
        <p:nvCxnSpPr>
          <p:cNvPr id="33" name="Rechte verbindingslijn 32"/>
          <p:cNvCxnSpPr/>
          <p:nvPr/>
        </p:nvCxnSpPr>
        <p:spPr>
          <a:xfrm flipV="1">
            <a:off x="4547949" y="2453076"/>
            <a:ext cx="594450" cy="167866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/>
          <p:cNvSpPr txBox="1"/>
          <p:nvPr/>
        </p:nvSpPr>
        <p:spPr>
          <a:xfrm>
            <a:off x="3955798" y="3061384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y 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357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9" grpId="0" animBg="1"/>
      <p:bldP spid="30" grpId="0"/>
      <p:bldP spid="30" grpId="1"/>
      <p:bldP spid="32" grpId="0"/>
      <p:bldP spid="32" grpId="1"/>
      <p:bldP spid="27" grpId="0" animBg="1"/>
      <p:bldP spid="28" grpId="0"/>
      <p:bldP spid="28" grpId="1"/>
      <p:bldP spid="38" grpId="0"/>
      <p:bldP spid="3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63552" y="548680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Uitzetten van haakse lijnen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927648" y="1305270"/>
            <a:ext cx="2642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Pentagoonprisma</a:t>
            </a:r>
          </a:p>
        </p:txBody>
      </p:sp>
      <p:grpSp>
        <p:nvGrpSpPr>
          <p:cNvPr id="4" name="Groep 3"/>
          <p:cNvGrpSpPr/>
          <p:nvPr/>
        </p:nvGrpSpPr>
        <p:grpSpPr>
          <a:xfrm>
            <a:off x="2495600" y="4293096"/>
            <a:ext cx="6984776" cy="1080120"/>
            <a:chOff x="827584" y="3126900"/>
            <a:chExt cx="6984776" cy="1080120"/>
          </a:xfrm>
        </p:grpSpPr>
        <p:cxnSp>
          <p:nvCxnSpPr>
            <p:cNvPr id="5" name="Rechte verbindingslijn 4"/>
            <p:cNvCxnSpPr/>
            <p:nvPr/>
          </p:nvCxnSpPr>
          <p:spPr>
            <a:xfrm>
              <a:off x="827584" y="3126900"/>
              <a:ext cx="6984776" cy="10801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al 5"/>
            <p:cNvSpPr/>
            <p:nvPr/>
          </p:nvSpPr>
          <p:spPr>
            <a:xfrm>
              <a:off x="3510782" y="3501008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3" y="1387972"/>
            <a:ext cx="27908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82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63552" y="548680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Uitzetten van haakse lijnen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927648" y="1305270"/>
            <a:ext cx="2642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Pentagoonprisma</a:t>
            </a:r>
          </a:p>
        </p:txBody>
      </p:sp>
      <p:grpSp>
        <p:nvGrpSpPr>
          <p:cNvPr id="4" name="Groep 3"/>
          <p:cNvGrpSpPr/>
          <p:nvPr/>
        </p:nvGrpSpPr>
        <p:grpSpPr>
          <a:xfrm>
            <a:off x="2495600" y="4293096"/>
            <a:ext cx="6984776" cy="1080120"/>
            <a:chOff x="827584" y="3126900"/>
            <a:chExt cx="6984776" cy="1080120"/>
          </a:xfrm>
        </p:grpSpPr>
        <p:cxnSp>
          <p:nvCxnSpPr>
            <p:cNvPr id="5" name="Rechte verbindingslijn 4"/>
            <p:cNvCxnSpPr/>
            <p:nvPr/>
          </p:nvCxnSpPr>
          <p:spPr>
            <a:xfrm>
              <a:off x="827584" y="3126900"/>
              <a:ext cx="6984776" cy="10801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al 5"/>
            <p:cNvSpPr/>
            <p:nvPr/>
          </p:nvSpPr>
          <p:spPr>
            <a:xfrm>
              <a:off x="3510782" y="3501008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6" r="26414" b="57627"/>
          <a:stretch/>
        </p:blipFill>
        <p:spPr bwMode="auto">
          <a:xfrm>
            <a:off x="3647728" y="1766406"/>
            <a:ext cx="5290280" cy="509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01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63553" y="548680"/>
            <a:ext cx="4496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Oppervlakte bepalen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927649" y="1305270"/>
            <a:ext cx="165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rechthoek</a:t>
            </a:r>
            <a:endParaRPr lang="nl-NL" sz="2400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5519936" y="2476364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Oppervlakte = lengte x breedte</a:t>
            </a:r>
          </a:p>
          <a:p>
            <a:endParaRPr lang="nl-NL" sz="2000" b="1" dirty="0"/>
          </a:p>
          <a:p>
            <a:r>
              <a:rPr lang="nl-NL" sz="2000" b="1" dirty="0"/>
              <a:t>Oppervlakte = 4,25 m x 6,38 m = 27,115 m</a:t>
            </a:r>
            <a:r>
              <a:rPr lang="nl-NL" sz="2000" b="1" baseline="30000" dirty="0"/>
              <a:t>2</a:t>
            </a:r>
            <a:r>
              <a:rPr lang="nl-NL" sz="2000" b="1" dirty="0"/>
              <a:t> </a:t>
            </a:r>
            <a:endParaRPr lang="nl-NL" dirty="0"/>
          </a:p>
        </p:txBody>
      </p:sp>
      <p:grpSp>
        <p:nvGrpSpPr>
          <p:cNvPr id="7" name="Groep 6"/>
          <p:cNvGrpSpPr/>
          <p:nvPr/>
        </p:nvGrpSpPr>
        <p:grpSpPr>
          <a:xfrm>
            <a:off x="2749901" y="2050163"/>
            <a:ext cx="2181225" cy="2521585"/>
            <a:chOff x="0" y="0"/>
            <a:chExt cx="2181225" cy="2521950"/>
          </a:xfrm>
        </p:grpSpPr>
        <p:sp>
          <p:nvSpPr>
            <p:cNvPr id="8" name="Rechthoek 7"/>
            <p:cNvSpPr/>
            <p:nvPr/>
          </p:nvSpPr>
          <p:spPr>
            <a:xfrm>
              <a:off x="0" y="361950"/>
              <a:ext cx="1440000" cy="216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9" name="Tekstvak 2"/>
            <p:cNvSpPr txBox="1">
              <a:spLocks noChangeArrowheads="1"/>
            </p:cNvSpPr>
            <p:nvPr/>
          </p:nvSpPr>
          <p:spPr bwMode="auto">
            <a:xfrm>
              <a:off x="514350" y="0"/>
              <a:ext cx="6477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nl-NL" sz="1100">
                  <a:latin typeface="Calibri"/>
                  <a:ea typeface="Calibri"/>
                  <a:cs typeface="Times New Roman"/>
                </a:rPr>
                <a:t>4,25 m</a:t>
              </a:r>
            </a:p>
          </p:txBody>
        </p:sp>
        <p:cxnSp>
          <p:nvCxnSpPr>
            <p:cNvPr id="11" name="Rechte verbindingslijn met pijl 10"/>
            <p:cNvCxnSpPr/>
            <p:nvPr/>
          </p:nvCxnSpPr>
          <p:spPr>
            <a:xfrm>
              <a:off x="0" y="285750"/>
              <a:ext cx="143954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met pijl 11"/>
            <p:cNvCxnSpPr/>
            <p:nvPr/>
          </p:nvCxnSpPr>
          <p:spPr>
            <a:xfrm>
              <a:off x="1524000" y="361950"/>
              <a:ext cx="9525" cy="215963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kstvak 2"/>
            <p:cNvSpPr txBox="1">
              <a:spLocks noChangeArrowheads="1"/>
            </p:cNvSpPr>
            <p:nvPr/>
          </p:nvSpPr>
          <p:spPr bwMode="auto">
            <a:xfrm>
              <a:off x="1533525" y="1247775"/>
              <a:ext cx="6477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nl-NL" sz="1100">
                  <a:latin typeface="Calibri"/>
                  <a:ea typeface="Calibri"/>
                  <a:cs typeface="Times New Roman"/>
                </a:rPr>
                <a:t>6,38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122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63553" y="548680"/>
            <a:ext cx="4496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Oppervlakte bepalen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927648" y="1305270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driehoek</a:t>
            </a:r>
            <a:endParaRPr lang="nl-NL" sz="2400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5519936" y="2476364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Oppervlakte = lengte x hoogte : 2</a:t>
            </a:r>
          </a:p>
          <a:p>
            <a:endParaRPr lang="nl-NL" sz="2000" b="1" dirty="0"/>
          </a:p>
          <a:p>
            <a:r>
              <a:rPr lang="nl-NL" sz="2000" b="1" dirty="0"/>
              <a:t>Oppervlakte = 17,20 m x 9,25 m : 2 = 79,55 m</a:t>
            </a:r>
            <a:r>
              <a:rPr lang="nl-NL" sz="2000" b="1" baseline="30000" dirty="0"/>
              <a:t>2</a:t>
            </a:r>
            <a:r>
              <a:rPr lang="nl-NL" sz="2000" b="1" dirty="0"/>
              <a:t> </a:t>
            </a:r>
            <a:endParaRPr lang="nl-NL" dirty="0"/>
          </a:p>
        </p:txBody>
      </p:sp>
      <p:grpSp>
        <p:nvGrpSpPr>
          <p:cNvPr id="9" name="Groep 8"/>
          <p:cNvGrpSpPr/>
          <p:nvPr/>
        </p:nvGrpSpPr>
        <p:grpSpPr>
          <a:xfrm rot="14867978">
            <a:off x="2703872" y="2026096"/>
            <a:ext cx="2423524" cy="2861192"/>
            <a:chOff x="0" y="0"/>
            <a:chExt cx="1848485" cy="2039620"/>
          </a:xfrm>
        </p:grpSpPr>
        <p:sp>
          <p:nvSpPr>
            <p:cNvPr id="12" name="Rechthoekige driehoek 11"/>
            <p:cNvSpPr/>
            <p:nvPr/>
          </p:nvSpPr>
          <p:spPr>
            <a:xfrm rot="6809774">
              <a:off x="57150" y="600075"/>
              <a:ext cx="1799590" cy="107950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grpSp>
          <p:nvGrpSpPr>
            <p:cNvPr id="13" name="Groep 12"/>
            <p:cNvGrpSpPr/>
            <p:nvPr/>
          </p:nvGrpSpPr>
          <p:grpSpPr>
            <a:xfrm rot="6936980">
              <a:off x="851968" y="180425"/>
              <a:ext cx="152400" cy="232793"/>
              <a:chOff x="0" y="0"/>
              <a:chExt cx="152400" cy="152400"/>
            </a:xfrm>
          </p:grpSpPr>
          <p:cxnSp>
            <p:nvCxnSpPr>
              <p:cNvPr id="18" name="Rechte verbindingslijn 17"/>
              <p:cNvCxnSpPr/>
              <p:nvPr/>
            </p:nvCxnSpPr>
            <p:spPr>
              <a:xfrm>
                <a:off x="0" y="0"/>
                <a:ext cx="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/>
              <p:cNvCxnSpPr/>
              <p:nvPr/>
            </p:nvCxnSpPr>
            <p:spPr>
              <a:xfrm rot="16200000" flipV="1">
                <a:off x="76200" y="76200"/>
                <a:ext cx="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Rechte verbindingslijn met pijl 13"/>
            <p:cNvCxnSpPr/>
            <p:nvPr/>
          </p:nvCxnSpPr>
          <p:spPr>
            <a:xfrm>
              <a:off x="838200" y="0"/>
              <a:ext cx="1010285" cy="44767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met pijl 14"/>
            <p:cNvCxnSpPr/>
            <p:nvPr/>
          </p:nvCxnSpPr>
          <p:spPr>
            <a:xfrm flipV="1">
              <a:off x="0" y="66675"/>
              <a:ext cx="719455" cy="165290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kstvak 2"/>
            <p:cNvSpPr txBox="1">
              <a:spLocks noChangeArrowheads="1"/>
            </p:cNvSpPr>
            <p:nvPr/>
          </p:nvSpPr>
          <p:spPr bwMode="auto">
            <a:xfrm rot="1443152">
              <a:off x="1095375" y="9525"/>
              <a:ext cx="6477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nl-NL" sz="1100">
                  <a:latin typeface="Calibri"/>
                  <a:ea typeface="Calibri"/>
                  <a:cs typeface="Times New Roman"/>
                </a:rPr>
                <a:t>9,25 m</a:t>
              </a:r>
            </a:p>
          </p:txBody>
        </p:sp>
        <p:sp>
          <p:nvSpPr>
            <p:cNvPr id="17" name="Tekstvak 2"/>
            <p:cNvSpPr txBox="1">
              <a:spLocks noChangeArrowheads="1"/>
            </p:cNvSpPr>
            <p:nvPr/>
          </p:nvSpPr>
          <p:spPr bwMode="auto">
            <a:xfrm rot="6843732">
              <a:off x="-220628" y="628261"/>
              <a:ext cx="878022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nl-NL" sz="1100" dirty="0">
                  <a:latin typeface="Calibri"/>
                  <a:ea typeface="Calibri"/>
                  <a:cs typeface="Times New Roman"/>
                </a:rPr>
                <a:t>17,20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586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11118" y="485770"/>
            <a:ext cx="3049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nl-NL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Hulpmiddelen</a:t>
            </a:r>
            <a:endParaRPr lang="nl-NL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894" y="976194"/>
            <a:ext cx="1076812" cy="174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841" y="796327"/>
            <a:ext cx="132683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974" y="5160538"/>
            <a:ext cx="2327920" cy="174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7" t="7215" r="13603"/>
          <a:stretch/>
        </p:blipFill>
        <p:spPr bwMode="auto">
          <a:xfrm>
            <a:off x="3581045" y="3879990"/>
            <a:ext cx="1541180" cy="148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9" t="3698" r="13303" b="5638"/>
          <a:stretch/>
        </p:blipFill>
        <p:spPr bwMode="auto">
          <a:xfrm>
            <a:off x="6850940" y="4168070"/>
            <a:ext cx="1686953" cy="209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659" y="5434479"/>
            <a:ext cx="1726095" cy="89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4660003" y="189842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/>
              <a:t>3</a:t>
            </a:r>
            <a:endParaRPr lang="nl-NL" sz="2800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6535003" y="220064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/>
              <a:t>4</a:t>
            </a:r>
            <a:endParaRPr lang="nl-NL" sz="2800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8180664" y="174132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/>
              <a:t>5</a:t>
            </a:r>
            <a:endParaRPr lang="nl-NL" sz="2800" b="1" dirty="0"/>
          </a:p>
        </p:txBody>
      </p:sp>
      <p:sp>
        <p:nvSpPr>
          <p:cNvPr id="12" name="Tekstvak 11"/>
          <p:cNvSpPr txBox="1"/>
          <p:nvPr/>
        </p:nvSpPr>
        <p:spPr>
          <a:xfrm>
            <a:off x="2501862" y="332096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/>
              <a:t>6</a:t>
            </a:r>
            <a:endParaRPr lang="nl-NL" sz="2800" b="1" dirty="0"/>
          </a:p>
        </p:txBody>
      </p:sp>
      <p:sp>
        <p:nvSpPr>
          <p:cNvPr id="13" name="Tekstvak 12"/>
          <p:cNvSpPr txBox="1"/>
          <p:nvPr/>
        </p:nvSpPr>
        <p:spPr>
          <a:xfrm>
            <a:off x="2623545" y="518906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/>
              <a:t>10</a:t>
            </a:r>
            <a:endParaRPr lang="nl-NL" sz="2800" b="1" dirty="0"/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526" y="2881753"/>
            <a:ext cx="165618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vak 14"/>
          <p:cNvSpPr txBox="1"/>
          <p:nvPr/>
        </p:nvSpPr>
        <p:spPr>
          <a:xfrm>
            <a:off x="3213637" y="404414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/>
              <a:t>7</a:t>
            </a:r>
            <a:endParaRPr lang="nl-NL" sz="2800" b="1" dirty="0"/>
          </a:p>
        </p:txBody>
      </p: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646" y="2147639"/>
            <a:ext cx="1426799" cy="169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740" y="1069187"/>
            <a:ext cx="332472" cy="464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3861">
            <a:off x="-826525" y="1611507"/>
            <a:ext cx="3106277" cy="233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891319" y="162441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/>
              <a:t>1</a:t>
            </a:r>
            <a:endParaRPr lang="nl-NL" sz="2800" b="1" dirty="0"/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66" y="4355474"/>
            <a:ext cx="1192338" cy="177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2" r="20047"/>
          <a:stretch/>
        </p:blipFill>
        <p:spPr bwMode="auto">
          <a:xfrm>
            <a:off x="1690190" y="1147567"/>
            <a:ext cx="777554" cy="173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kstvak 21"/>
          <p:cNvSpPr txBox="1"/>
          <p:nvPr/>
        </p:nvSpPr>
        <p:spPr>
          <a:xfrm>
            <a:off x="2256137" y="169122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/>
              <a:t>2</a:t>
            </a:r>
            <a:endParaRPr lang="nl-NL" sz="2800" b="1" dirty="0"/>
          </a:p>
        </p:txBody>
      </p:sp>
      <p:sp>
        <p:nvSpPr>
          <p:cNvPr id="23" name="Tekstvak 22"/>
          <p:cNvSpPr txBox="1"/>
          <p:nvPr/>
        </p:nvSpPr>
        <p:spPr>
          <a:xfrm>
            <a:off x="7054387" y="2894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/>
              <a:t>8</a:t>
            </a:r>
            <a:endParaRPr lang="nl-NL" sz="2800" b="1" dirty="0"/>
          </a:p>
        </p:txBody>
      </p:sp>
      <p:sp>
        <p:nvSpPr>
          <p:cNvPr id="24" name="Tekstvak 23"/>
          <p:cNvSpPr txBox="1"/>
          <p:nvPr/>
        </p:nvSpPr>
        <p:spPr>
          <a:xfrm>
            <a:off x="1150806" y="495578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/>
              <a:t>9</a:t>
            </a:r>
            <a:endParaRPr lang="nl-NL" sz="2800" b="1" dirty="0"/>
          </a:p>
        </p:txBody>
      </p:sp>
      <p:sp>
        <p:nvSpPr>
          <p:cNvPr id="25" name="Tekstvak 24"/>
          <p:cNvSpPr txBox="1"/>
          <p:nvPr/>
        </p:nvSpPr>
        <p:spPr>
          <a:xfrm>
            <a:off x="5209690" y="602968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/>
              <a:t>11</a:t>
            </a:r>
            <a:endParaRPr lang="nl-NL" sz="2800" b="1" dirty="0"/>
          </a:p>
        </p:txBody>
      </p:sp>
      <p:sp>
        <p:nvSpPr>
          <p:cNvPr id="26" name="Tekstvak 25"/>
          <p:cNvSpPr txBox="1"/>
          <p:nvPr/>
        </p:nvSpPr>
        <p:spPr>
          <a:xfrm>
            <a:off x="7524328" y="534704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/>
              <a:t>12</a:t>
            </a: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599481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63553" y="548680"/>
            <a:ext cx="4496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Oppervlakte bepalen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927648" y="1305270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driehoek</a:t>
            </a:r>
            <a:endParaRPr lang="nl-NL" sz="2400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5519936" y="2476364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Oppervlakte = lengte x hoogte : 2</a:t>
            </a:r>
          </a:p>
          <a:p>
            <a:endParaRPr lang="nl-NL" sz="2000" b="1" dirty="0"/>
          </a:p>
          <a:p>
            <a:r>
              <a:rPr lang="nl-NL" sz="2000" b="1" dirty="0"/>
              <a:t>Oppervlakte = 18,60 m x 12,10 m : 2 = 225,06 m</a:t>
            </a:r>
            <a:r>
              <a:rPr lang="nl-NL" sz="2000" b="1" baseline="30000" dirty="0"/>
              <a:t>2</a:t>
            </a:r>
            <a:r>
              <a:rPr lang="nl-NL" sz="2000" b="1" dirty="0"/>
              <a:t> </a:t>
            </a:r>
            <a:endParaRPr lang="nl-NL" dirty="0"/>
          </a:p>
        </p:txBody>
      </p:sp>
      <p:grpSp>
        <p:nvGrpSpPr>
          <p:cNvPr id="6" name="Groep 5"/>
          <p:cNvGrpSpPr/>
          <p:nvPr/>
        </p:nvGrpSpPr>
        <p:grpSpPr>
          <a:xfrm>
            <a:off x="2095450" y="2699298"/>
            <a:ext cx="2190750" cy="1609725"/>
            <a:chOff x="0" y="0"/>
            <a:chExt cx="2190750" cy="1609725"/>
          </a:xfrm>
        </p:grpSpPr>
        <p:grpSp>
          <p:nvGrpSpPr>
            <p:cNvPr id="7" name="Groep 6"/>
            <p:cNvGrpSpPr/>
            <p:nvPr/>
          </p:nvGrpSpPr>
          <p:grpSpPr>
            <a:xfrm>
              <a:off x="0" y="0"/>
              <a:ext cx="2190750" cy="1609725"/>
              <a:chOff x="0" y="0"/>
              <a:chExt cx="2190750" cy="1609725"/>
            </a:xfrm>
          </p:grpSpPr>
          <p:sp>
            <p:nvSpPr>
              <p:cNvPr id="9" name="Gelijkbenige driehoek 8"/>
              <p:cNvSpPr/>
              <p:nvPr/>
            </p:nvSpPr>
            <p:spPr>
              <a:xfrm>
                <a:off x="0" y="0"/>
                <a:ext cx="2190750" cy="1276350"/>
              </a:xfrm>
              <a:prstGeom prst="triangle">
                <a:avLst>
                  <a:gd name="adj" fmla="val 84286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11" name="Tekstvak 2"/>
              <p:cNvSpPr txBox="1">
                <a:spLocks noChangeArrowheads="1"/>
              </p:cNvSpPr>
              <p:nvPr/>
            </p:nvSpPr>
            <p:spPr bwMode="auto">
              <a:xfrm>
                <a:off x="1295400" y="533400"/>
                <a:ext cx="647700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nl-NL" sz="1100" dirty="0">
                    <a:latin typeface="Calibri"/>
                    <a:ea typeface="Calibri"/>
                    <a:cs typeface="Times New Roman"/>
                  </a:rPr>
                  <a:t>12,10 </a:t>
                </a:r>
                <a:r>
                  <a:rPr lang="nl-NL" sz="1100" dirty="0">
                    <a:latin typeface="Calibri"/>
                    <a:ea typeface="Calibri"/>
                    <a:cs typeface="Times New Roman"/>
                  </a:rPr>
                  <a:t>m</a:t>
                </a:r>
              </a:p>
            </p:txBody>
          </p:sp>
          <p:sp>
            <p:nvSpPr>
              <p:cNvPr id="12" name="Tekstvak 2"/>
              <p:cNvSpPr txBox="1">
                <a:spLocks noChangeArrowheads="1"/>
              </p:cNvSpPr>
              <p:nvPr/>
            </p:nvSpPr>
            <p:spPr bwMode="auto">
              <a:xfrm>
                <a:off x="828675" y="1343025"/>
                <a:ext cx="647700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nl-NL" sz="1100" dirty="0">
                    <a:latin typeface="Calibri"/>
                    <a:ea typeface="Calibri"/>
                    <a:cs typeface="Times New Roman"/>
                  </a:rPr>
                  <a:t>18,60 </a:t>
                </a:r>
                <a:r>
                  <a:rPr lang="nl-NL" sz="1100" dirty="0">
                    <a:latin typeface="Calibri"/>
                    <a:ea typeface="Calibri"/>
                    <a:cs typeface="Times New Roman"/>
                  </a:rPr>
                  <a:t>m</a:t>
                </a:r>
              </a:p>
            </p:txBody>
          </p:sp>
          <p:cxnSp>
            <p:nvCxnSpPr>
              <p:cNvPr id="13" name="Rechte verbindingslijn met pijl 12"/>
              <p:cNvCxnSpPr/>
              <p:nvPr/>
            </p:nvCxnSpPr>
            <p:spPr>
              <a:xfrm>
                <a:off x="1819275" y="0"/>
                <a:ext cx="0" cy="12763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Rechte verbindingslijn met pijl 13"/>
              <p:cNvCxnSpPr/>
              <p:nvPr/>
            </p:nvCxnSpPr>
            <p:spPr>
              <a:xfrm>
                <a:off x="0" y="1343025"/>
                <a:ext cx="219075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kstvak 2"/>
            <p:cNvSpPr txBox="1">
              <a:spLocks noChangeArrowheads="1"/>
            </p:cNvSpPr>
            <p:nvPr/>
          </p:nvSpPr>
          <p:spPr bwMode="auto">
            <a:xfrm>
              <a:off x="333375" y="47625"/>
              <a:ext cx="4191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nl-NL" sz="1100" dirty="0"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729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63553" y="548680"/>
            <a:ext cx="4496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Oppervlakte bepalen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927649" y="1305270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cirkel</a:t>
            </a:r>
            <a:endParaRPr lang="nl-NL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kstvak 9"/>
              <p:cNvSpPr txBox="1"/>
              <p:nvPr/>
            </p:nvSpPr>
            <p:spPr>
              <a:xfrm>
                <a:off x="5519936" y="2476364"/>
                <a:ext cx="547260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000" b="1" dirty="0"/>
                  <a:t>Oppervlakte = </a:t>
                </a:r>
                <a14:m>
                  <m:oMath xmlns:m="http://schemas.openxmlformats.org/officeDocument/2006/math">
                    <m:r>
                      <a:rPr lang="nl-NL" sz="2000" b="1" i="1">
                        <a:latin typeface="Cambria Math"/>
                        <a:ea typeface="Cambria Math"/>
                      </a:rPr>
                      <m:t>𝝅</m:t>
                    </m:r>
                    <m:r>
                      <a:rPr lang="nl-NL" sz="2000" b="1" i="1">
                        <a:latin typeface="Cambria Math"/>
                        <a:ea typeface="Cambria Math"/>
                      </a:rPr>
                      <m:t> </m:t>
                    </m:r>
                    <m:r>
                      <a:rPr lang="nl-NL" sz="2000" b="1" i="1">
                        <a:latin typeface="Cambria Math"/>
                        <a:ea typeface="Cambria Math"/>
                      </a:rPr>
                      <m:t>𝒓</m:t>
                    </m:r>
                    <m:r>
                      <a:rPr lang="nl-NL" sz="2000" b="1" i="1" baseline="30000">
                        <a:latin typeface="Cambria Math"/>
                        <a:ea typeface="Cambria Math"/>
                      </a:rPr>
                      <m:t>𝟐</m:t>
                    </m:r>
                    <m:r>
                      <a:rPr lang="nl-NL" sz="2000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nl-NL" sz="2000" b="1" dirty="0"/>
              </a:p>
              <a:p>
                <a:endParaRPr lang="nl-NL" sz="2000" b="1" dirty="0"/>
              </a:p>
              <a:p>
                <a:r>
                  <a:rPr lang="nl-NL" sz="2000" b="1" dirty="0"/>
                  <a:t>Oppervlakte = 3,14 x 4,5 m x 4,5 m = 63,62 m</a:t>
                </a:r>
                <a:r>
                  <a:rPr lang="nl-NL" sz="2000" b="1" baseline="30000" dirty="0"/>
                  <a:t>2</a:t>
                </a:r>
                <a:r>
                  <a:rPr lang="nl-NL" sz="2000" b="1" dirty="0"/>
                  <a:t> </a:t>
                </a:r>
                <a:endParaRPr lang="nl-NL" dirty="0"/>
              </a:p>
            </p:txBody>
          </p:sp>
        </mc:Choice>
        <mc:Fallback>
          <p:sp>
            <p:nvSpPr>
              <p:cNvPr id="10" name="Tekstvak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936" y="2476364"/>
                <a:ext cx="5472608" cy="1323439"/>
              </a:xfrm>
              <a:prstGeom prst="rect">
                <a:avLst/>
              </a:prstGeom>
              <a:blipFill rotWithShape="0">
                <a:blip r:embed="rId2"/>
                <a:stretch>
                  <a:fillRect l="-1226" t="-2765" r="-1895" b="-691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ep 15"/>
          <p:cNvGrpSpPr/>
          <p:nvPr/>
        </p:nvGrpSpPr>
        <p:grpSpPr>
          <a:xfrm>
            <a:off x="2279576" y="2514149"/>
            <a:ext cx="2340000" cy="2340000"/>
            <a:chOff x="0" y="0"/>
            <a:chExt cx="1799590" cy="1799590"/>
          </a:xfrm>
        </p:grpSpPr>
        <p:sp>
          <p:nvSpPr>
            <p:cNvPr id="18" name="Ovaal 17"/>
            <p:cNvSpPr/>
            <p:nvPr/>
          </p:nvSpPr>
          <p:spPr>
            <a:xfrm>
              <a:off x="0" y="0"/>
              <a:ext cx="1799590" cy="17995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cxnSp>
          <p:nvCxnSpPr>
            <p:cNvPr id="19" name="Rechte verbindingslijn met pijl 18"/>
            <p:cNvCxnSpPr/>
            <p:nvPr/>
          </p:nvCxnSpPr>
          <p:spPr>
            <a:xfrm>
              <a:off x="895350" y="0"/>
              <a:ext cx="4445" cy="90487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kstvak 2"/>
            <p:cNvSpPr txBox="1">
              <a:spLocks noChangeArrowheads="1"/>
            </p:cNvSpPr>
            <p:nvPr/>
          </p:nvSpPr>
          <p:spPr bwMode="auto">
            <a:xfrm>
              <a:off x="871147" y="339252"/>
              <a:ext cx="624063" cy="308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nl-NL" sz="1100" dirty="0">
                  <a:latin typeface="Calibri"/>
                  <a:ea typeface="Calibri"/>
                  <a:cs typeface="Times New Roman"/>
                </a:rPr>
                <a:t>4,5 </a:t>
              </a:r>
              <a:r>
                <a:rPr lang="nl-NL" sz="1100" dirty="0">
                  <a:latin typeface="Calibri"/>
                  <a:ea typeface="Calibri"/>
                  <a:cs typeface="Times New Roman"/>
                </a:rPr>
                <a:t>m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hthoek 4"/>
              <p:cNvSpPr/>
              <p:nvPr/>
            </p:nvSpPr>
            <p:spPr>
              <a:xfrm>
                <a:off x="7610871" y="2476363"/>
                <a:ext cx="145424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nl-NL" sz="2000" b="1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nl-NL" sz="20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nl-NL" sz="2000" b="1" dirty="0">
                    <a:solidFill>
                      <a:prstClr val="black"/>
                    </a:solidFill>
                  </a:rPr>
                  <a:t> x </a:t>
                </a:r>
                <a14:m>
                  <m:oMath xmlns:m="http://schemas.openxmlformats.org/officeDocument/2006/math">
                    <m:r>
                      <a:rPr lang="nl-NL" sz="2000" b="1" i="1">
                        <a:solidFill>
                          <a:prstClr val="black"/>
                        </a:solidFill>
                        <a:latin typeface="Cambria Math"/>
                      </a:rPr>
                      <m:t>𝒓</m:t>
                    </m:r>
                  </m:oMath>
                </a14:m>
                <a:r>
                  <a:rPr lang="nl-NL" sz="2000" b="1" dirty="0">
                    <a:solidFill>
                      <a:prstClr val="black"/>
                    </a:solidFill>
                  </a:rPr>
                  <a:t> x </a:t>
                </a:r>
                <a14:m>
                  <m:oMath xmlns:m="http://schemas.openxmlformats.org/officeDocument/2006/math">
                    <m:r>
                      <a:rPr lang="nl-NL" sz="2000" b="1" i="1" dirty="0">
                        <a:solidFill>
                          <a:prstClr val="black"/>
                        </a:solidFill>
                        <a:latin typeface="Cambria Math"/>
                      </a:rPr>
                      <m:t>𝒓</m:t>
                    </m:r>
                  </m:oMath>
                </a14:m>
                <a:endParaRPr lang="nl-NL" sz="2000" b="1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5" name="Rechthoe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0871" y="2476363"/>
                <a:ext cx="1454244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4622" t="-9091" b="-242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70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63553" y="548680"/>
            <a:ext cx="4496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Oppervlakte bepalen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927648" y="1305270"/>
            <a:ext cx="2576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d</a:t>
            </a:r>
            <a:r>
              <a:rPr lang="nl-NL" sz="2400" b="1" dirty="0"/>
              <a:t>ivers oppervlak</a:t>
            </a:r>
            <a:endParaRPr lang="nl-NL" sz="2400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5447928" y="3313170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Oppervlakte = oppervlakte van de delen samen</a:t>
            </a:r>
          </a:p>
        </p:txBody>
      </p:sp>
      <p:sp>
        <p:nvSpPr>
          <p:cNvPr id="15" name="Ovaal 14"/>
          <p:cNvSpPr/>
          <p:nvPr/>
        </p:nvSpPr>
        <p:spPr>
          <a:xfrm>
            <a:off x="4117130" y="4951650"/>
            <a:ext cx="1040130" cy="104013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grpSp>
        <p:nvGrpSpPr>
          <p:cNvPr id="17" name="Groep 16"/>
          <p:cNvGrpSpPr/>
          <p:nvPr/>
        </p:nvGrpSpPr>
        <p:grpSpPr>
          <a:xfrm>
            <a:off x="2236896" y="4124147"/>
            <a:ext cx="3686175" cy="2104486"/>
            <a:chOff x="0" y="0"/>
            <a:chExt cx="3686175" cy="2105025"/>
          </a:xfrm>
        </p:grpSpPr>
        <p:grpSp>
          <p:nvGrpSpPr>
            <p:cNvPr id="19" name="Groep 18"/>
            <p:cNvGrpSpPr/>
            <p:nvPr/>
          </p:nvGrpSpPr>
          <p:grpSpPr>
            <a:xfrm>
              <a:off x="800100" y="314325"/>
              <a:ext cx="2133600" cy="1409700"/>
              <a:chOff x="0" y="0"/>
              <a:chExt cx="2133600" cy="1409700"/>
            </a:xfrm>
          </p:grpSpPr>
          <p:sp>
            <p:nvSpPr>
              <p:cNvPr id="43" name="Rechthoek 42"/>
              <p:cNvSpPr/>
              <p:nvPr/>
            </p:nvSpPr>
            <p:spPr>
              <a:xfrm>
                <a:off x="0" y="0"/>
                <a:ext cx="1066800" cy="14097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44" name="Rechthoek 43"/>
              <p:cNvSpPr/>
              <p:nvPr/>
            </p:nvSpPr>
            <p:spPr>
              <a:xfrm>
                <a:off x="1066800" y="0"/>
                <a:ext cx="1066800" cy="103886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</p:grpSp>
        <p:cxnSp>
          <p:nvCxnSpPr>
            <p:cNvPr id="20" name="Rechte verbindingslijn met pijl 19"/>
            <p:cNvCxnSpPr/>
            <p:nvPr/>
          </p:nvCxnSpPr>
          <p:spPr>
            <a:xfrm>
              <a:off x="800100" y="219075"/>
              <a:ext cx="211455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met pijl 20"/>
            <p:cNvCxnSpPr/>
            <p:nvPr/>
          </p:nvCxnSpPr>
          <p:spPr>
            <a:xfrm>
              <a:off x="800100" y="1828800"/>
              <a:ext cx="10668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met pijl 21"/>
            <p:cNvCxnSpPr/>
            <p:nvPr/>
          </p:nvCxnSpPr>
          <p:spPr>
            <a:xfrm flipV="1">
              <a:off x="3038475" y="314325"/>
              <a:ext cx="0" cy="103886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ep 22"/>
            <p:cNvGrpSpPr/>
            <p:nvPr/>
          </p:nvGrpSpPr>
          <p:grpSpPr>
            <a:xfrm rot="5400000">
              <a:off x="909638" y="338138"/>
              <a:ext cx="152400" cy="232410"/>
              <a:chOff x="0" y="0"/>
              <a:chExt cx="152400" cy="152400"/>
            </a:xfrm>
          </p:grpSpPr>
          <p:cxnSp>
            <p:nvCxnSpPr>
              <p:cNvPr id="41" name="Rechte verbindingslijn 40"/>
              <p:cNvCxnSpPr/>
              <p:nvPr/>
            </p:nvCxnSpPr>
            <p:spPr>
              <a:xfrm>
                <a:off x="0" y="0"/>
                <a:ext cx="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echte verbindingslijn 41"/>
              <p:cNvCxnSpPr/>
              <p:nvPr/>
            </p:nvCxnSpPr>
            <p:spPr>
              <a:xfrm rot="16200000" flipV="1">
                <a:off x="76200" y="76200"/>
                <a:ext cx="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ep 23"/>
            <p:cNvGrpSpPr/>
            <p:nvPr/>
          </p:nvGrpSpPr>
          <p:grpSpPr>
            <a:xfrm>
              <a:off x="866775" y="1409700"/>
              <a:ext cx="152400" cy="232410"/>
              <a:chOff x="0" y="0"/>
              <a:chExt cx="152400" cy="152400"/>
            </a:xfrm>
          </p:grpSpPr>
          <p:cxnSp>
            <p:nvCxnSpPr>
              <p:cNvPr id="39" name="Rechte verbindingslijn 38"/>
              <p:cNvCxnSpPr/>
              <p:nvPr/>
            </p:nvCxnSpPr>
            <p:spPr>
              <a:xfrm>
                <a:off x="0" y="0"/>
                <a:ext cx="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Rechte verbindingslijn 39"/>
              <p:cNvCxnSpPr/>
              <p:nvPr/>
            </p:nvCxnSpPr>
            <p:spPr>
              <a:xfrm rot="16200000" flipV="1">
                <a:off x="76200" y="76200"/>
                <a:ext cx="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ep 24"/>
            <p:cNvGrpSpPr/>
            <p:nvPr/>
          </p:nvGrpSpPr>
          <p:grpSpPr>
            <a:xfrm rot="10800000">
              <a:off x="2676525" y="381000"/>
              <a:ext cx="152400" cy="232410"/>
              <a:chOff x="0" y="0"/>
              <a:chExt cx="152400" cy="152400"/>
            </a:xfrm>
          </p:grpSpPr>
          <p:cxnSp>
            <p:nvCxnSpPr>
              <p:cNvPr id="37" name="Rechte verbindingslijn 36"/>
              <p:cNvCxnSpPr/>
              <p:nvPr/>
            </p:nvCxnSpPr>
            <p:spPr>
              <a:xfrm>
                <a:off x="0" y="0"/>
                <a:ext cx="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chte verbindingslijn 37"/>
              <p:cNvCxnSpPr/>
              <p:nvPr/>
            </p:nvCxnSpPr>
            <p:spPr>
              <a:xfrm rot="16200000" flipV="1">
                <a:off x="76200" y="76200"/>
                <a:ext cx="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ep 25"/>
            <p:cNvGrpSpPr/>
            <p:nvPr/>
          </p:nvGrpSpPr>
          <p:grpSpPr>
            <a:xfrm rot="16200000">
              <a:off x="2633663" y="1090613"/>
              <a:ext cx="152400" cy="232410"/>
              <a:chOff x="0" y="0"/>
              <a:chExt cx="152400" cy="152400"/>
            </a:xfrm>
          </p:grpSpPr>
          <p:cxnSp>
            <p:nvCxnSpPr>
              <p:cNvPr id="35" name="Rechte verbindingslijn 34"/>
              <p:cNvCxnSpPr/>
              <p:nvPr/>
            </p:nvCxnSpPr>
            <p:spPr>
              <a:xfrm>
                <a:off x="0" y="0"/>
                <a:ext cx="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chte verbindingslijn 35"/>
              <p:cNvCxnSpPr/>
              <p:nvPr/>
            </p:nvCxnSpPr>
            <p:spPr>
              <a:xfrm rot="16200000" flipV="1">
                <a:off x="76200" y="76200"/>
                <a:ext cx="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ep 26"/>
            <p:cNvGrpSpPr/>
            <p:nvPr/>
          </p:nvGrpSpPr>
          <p:grpSpPr>
            <a:xfrm rot="16200000">
              <a:off x="1595438" y="1452563"/>
              <a:ext cx="152400" cy="232410"/>
              <a:chOff x="0" y="0"/>
              <a:chExt cx="152400" cy="152400"/>
            </a:xfrm>
          </p:grpSpPr>
          <p:cxnSp>
            <p:nvCxnSpPr>
              <p:cNvPr id="33" name="Rechte verbindingslijn 32"/>
              <p:cNvCxnSpPr/>
              <p:nvPr/>
            </p:nvCxnSpPr>
            <p:spPr>
              <a:xfrm>
                <a:off x="0" y="0"/>
                <a:ext cx="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chte verbindingslijn 33"/>
              <p:cNvCxnSpPr/>
              <p:nvPr/>
            </p:nvCxnSpPr>
            <p:spPr>
              <a:xfrm rot="16200000" flipV="1">
                <a:off x="76200" y="76200"/>
                <a:ext cx="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kstvak 2"/>
            <p:cNvSpPr txBox="1">
              <a:spLocks noChangeArrowheads="1"/>
            </p:cNvSpPr>
            <p:nvPr/>
          </p:nvSpPr>
          <p:spPr bwMode="auto">
            <a:xfrm>
              <a:off x="1476375" y="0"/>
              <a:ext cx="6477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nl-NL" sz="1100" dirty="0">
                  <a:latin typeface="Calibri"/>
                  <a:ea typeface="Calibri"/>
                  <a:cs typeface="Times New Roman"/>
                </a:rPr>
                <a:t>6,50 </a:t>
              </a:r>
              <a:r>
                <a:rPr lang="nl-NL" sz="1100" dirty="0">
                  <a:latin typeface="Calibri"/>
                  <a:ea typeface="Calibri"/>
                  <a:cs typeface="Times New Roman"/>
                </a:rPr>
                <a:t>m</a:t>
              </a:r>
            </a:p>
          </p:txBody>
        </p:sp>
        <p:sp>
          <p:nvSpPr>
            <p:cNvPr id="29" name="Tekstvak 2"/>
            <p:cNvSpPr txBox="1">
              <a:spLocks noChangeArrowheads="1"/>
            </p:cNvSpPr>
            <p:nvPr/>
          </p:nvSpPr>
          <p:spPr bwMode="auto">
            <a:xfrm>
              <a:off x="3038475" y="647700"/>
              <a:ext cx="6477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nl-NL" sz="1100" dirty="0">
                  <a:latin typeface="Calibri"/>
                  <a:ea typeface="Calibri"/>
                  <a:cs typeface="Times New Roman"/>
                </a:rPr>
                <a:t>3,50 </a:t>
              </a:r>
              <a:r>
                <a:rPr lang="nl-NL" sz="1100" dirty="0">
                  <a:latin typeface="Calibri"/>
                  <a:ea typeface="Calibri"/>
                  <a:cs typeface="Times New Roman"/>
                </a:rPr>
                <a:t>m</a:t>
              </a:r>
            </a:p>
          </p:txBody>
        </p:sp>
        <p:sp>
          <p:nvSpPr>
            <p:cNvPr id="30" name="Tekstvak 2"/>
            <p:cNvSpPr txBox="1">
              <a:spLocks noChangeArrowheads="1"/>
            </p:cNvSpPr>
            <p:nvPr/>
          </p:nvSpPr>
          <p:spPr bwMode="auto">
            <a:xfrm>
              <a:off x="1019175" y="1838325"/>
              <a:ext cx="6477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nl-NL" sz="1100" dirty="0">
                  <a:latin typeface="Calibri"/>
                  <a:ea typeface="Calibri"/>
                  <a:cs typeface="Times New Roman"/>
                </a:rPr>
                <a:t>3,30 </a:t>
              </a:r>
              <a:r>
                <a:rPr lang="nl-NL" sz="1100" dirty="0">
                  <a:latin typeface="Calibri"/>
                  <a:ea typeface="Calibri"/>
                  <a:cs typeface="Times New Roman"/>
                </a:rPr>
                <a:t>m</a:t>
              </a:r>
            </a:p>
          </p:txBody>
        </p:sp>
        <p:cxnSp>
          <p:nvCxnSpPr>
            <p:cNvPr id="31" name="Rechte verbindingslijn met pijl 30"/>
            <p:cNvCxnSpPr/>
            <p:nvPr/>
          </p:nvCxnSpPr>
          <p:spPr>
            <a:xfrm flipV="1">
              <a:off x="647700" y="314325"/>
              <a:ext cx="0" cy="14097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kstvak 2"/>
            <p:cNvSpPr txBox="1">
              <a:spLocks noChangeArrowheads="1"/>
            </p:cNvSpPr>
            <p:nvPr/>
          </p:nvSpPr>
          <p:spPr bwMode="auto">
            <a:xfrm>
              <a:off x="0" y="800100"/>
              <a:ext cx="6477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nl-NL" sz="1100" dirty="0">
                  <a:latin typeface="Calibri"/>
                  <a:ea typeface="Calibri"/>
                  <a:cs typeface="Times New Roman"/>
                </a:rPr>
                <a:t>4,50 </a:t>
              </a:r>
              <a:r>
                <a:rPr lang="nl-NL" sz="1100" dirty="0">
                  <a:latin typeface="Calibri"/>
                  <a:ea typeface="Calibri"/>
                  <a:cs typeface="Times New Roman"/>
                </a:rPr>
                <a:t>m</a:t>
              </a:r>
            </a:p>
          </p:txBody>
        </p:sp>
      </p:grpSp>
      <p:sp>
        <p:nvSpPr>
          <p:cNvPr id="45" name="Ovaal 44"/>
          <p:cNvSpPr/>
          <p:nvPr/>
        </p:nvSpPr>
        <p:spPr>
          <a:xfrm>
            <a:off x="4079983" y="2636912"/>
            <a:ext cx="1040130" cy="10401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grpSp>
        <p:nvGrpSpPr>
          <p:cNvPr id="46" name="Groep 45"/>
          <p:cNvGrpSpPr/>
          <p:nvPr/>
        </p:nvGrpSpPr>
        <p:grpSpPr>
          <a:xfrm>
            <a:off x="2199749" y="1809409"/>
            <a:ext cx="3686175" cy="2104486"/>
            <a:chOff x="0" y="0"/>
            <a:chExt cx="3686175" cy="2105025"/>
          </a:xfrm>
        </p:grpSpPr>
        <p:grpSp>
          <p:nvGrpSpPr>
            <p:cNvPr id="47" name="Groep 46"/>
            <p:cNvGrpSpPr/>
            <p:nvPr/>
          </p:nvGrpSpPr>
          <p:grpSpPr>
            <a:xfrm>
              <a:off x="800100" y="314325"/>
              <a:ext cx="2133600" cy="1409700"/>
              <a:chOff x="0" y="0"/>
              <a:chExt cx="2133600" cy="1409700"/>
            </a:xfrm>
          </p:grpSpPr>
          <p:sp>
            <p:nvSpPr>
              <p:cNvPr id="71" name="Rechthoek 70"/>
              <p:cNvSpPr/>
              <p:nvPr/>
            </p:nvSpPr>
            <p:spPr>
              <a:xfrm>
                <a:off x="0" y="0"/>
                <a:ext cx="1066800" cy="14097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72" name="Rechthoek 71"/>
              <p:cNvSpPr/>
              <p:nvPr/>
            </p:nvSpPr>
            <p:spPr>
              <a:xfrm>
                <a:off x="1066800" y="0"/>
                <a:ext cx="1066800" cy="10388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</p:grpSp>
        <p:cxnSp>
          <p:nvCxnSpPr>
            <p:cNvPr id="48" name="Rechte verbindingslijn met pijl 47"/>
            <p:cNvCxnSpPr/>
            <p:nvPr/>
          </p:nvCxnSpPr>
          <p:spPr>
            <a:xfrm>
              <a:off x="800100" y="219075"/>
              <a:ext cx="211455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met pijl 48"/>
            <p:cNvCxnSpPr/>
            <p:nvPr/>
          </p:nvCxnSpPr>
          <p:spPr>
            <a:xfrm>
              <a:off x="800100" y="1828800"/>
              <a:ext cx="10668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met pijl 49"/>
            <p:cNvCxnSpPr/>
            <p:nvPr/>
          </p:nvCxnSpPr>
          <p:spPr>
            <a:xfrm flipV="1">
              <a:off x="3038475" y="314325"/>
              <a:ext cx="0" cy="103886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ep 50"/>
            <p:cNvGrpSpPr/>
            <p:nvPr/>
          </p:nvGrpSpPr>
          <p:grpSpPr>
            <a:xfrm rot="5400000">
              <a:off x="909638" y="338138"/>
              <a:ext cx="152400" cy="232410"/>
              <a:chOff x="0" y="0"/>
              <a:chExt cx="152400" cy="152400"/>
            </a:xfrm>
          </p:grpSpPr>
          <p:cxnSp>
            <p:nvCxnSpPr>
              <p:cNvPr id="69" name="Rechte verbindingslijn 68"/>
              <p:cNvCxnSpPr/>
              <p:nvPr/>
            </p:nvCxnSpPr>
            <p:spPr>
              <a:xfrm>
                <a:off x="0" y="0"/>
                <a:ext cx="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Rechte verbindingslijn 69"/>
              <p:cNvCxnSpPr/>
              <p:nvPr/>
            </p:nvCxnSpPr>
            <p:spPr>
              <a:xfrm rot="16200000" flipV="1">
                <a:off x="76200" y="76200"/>
                <a:ext cx="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ep 51"/>
            <p:cNvGrpSpPr/>
            <p:nvPr/>
          </p:nvGrpSpPr>
          <p:grpSpPr>
            <a:xfrm>
              <a:off x="866775" y="1409700"/>
              <a:ext cx="152400" cy="232410"/>
              <a:chOff x="0" y="0"/>
              <a:chExt cx="152400" cy="152400"/>
            </a:xfrm>
          </p:grpSpPr>
          <p:cxnSp>
            <p:nvCxnSpPr>
              <p:cNvPr id="67" name="Rechte verbindingslijn 66"/>
              <p:cNvCxnSpPr/>
              <p:nvPr/>
            </p:nvCxnSpPr>
            <p:spPr>
              <a:xfrm>
                <a:off x="0" y="0"/>
                <a:ext cx="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chte verbindingslijn 67"/>
              <p:cNvCxnSpPr/>
              <p:nvPr/>
            </p:nvCxnSpPr>
            <p:spPr>
              <a:xfrm rot="16200000" flipV="1">
                <a:off x="76200" y="76200"/>
                <a:ext cx="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ep 52"/>
            <p:cNvGrpSpPr/>
            <p:nvPr/>
          </p:nvGrpSpPr>
          <p:grpSpPr>
            <a:xfrm rot="10800000">
              <a:off x="2676525" y="381000"/>
              <a:ext cx="152400" cy="232410"/>
              <a:chOff x="0" y="0"/>
              <a:chExt cx="152400" cy="152400"/>
            </a:xfrm>
          </p:grpSpPr>
          <p:cxnSp>
            <p:nvCxnSpPr>
              <p:cNvPr id="65" name="Rechte verbindingslijn 64"/>
              <p:cNvCxnSpPr/>
              <p:nvPr/>
            </p:nvCxnSpPr>
            <p:spPr>
              <a:xfrm>
                <a:off x="0" y="0"/>
                <a:ext cx="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Rechte verbindingslijn 65"/>
              <p:cNvCxnSpPr/>
              <p:nvPr/>
            </p:nvCxnSpPr>
            <p:spPr>
              <a:xfrm rot="16200000" flipV="1">
                <a:off x="76200" y="76200"/>
                <a:ext cx="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ep 53"/>
            <p:cNvGrpSpPr/>
            <p:nvPr/>
          </p:nvGrpSpPr>
          <p:grpSpPr>
            <a:xfrm rot="16200000">
              <a:off x="2633663" y="1090613"/>
              <a:ext cx="152400" cy="232410"/>
              <a:chOff x="0" y="0"/>
              <a:chExt cx="152400" cy="152400"/>
            </a:xfrm>
          </p:grpSpPr>
          <p:cxnSp>
            <p:nvCxnSpPr>
              <p:cNvPr id="63" name="Rechte verbindingslijn 62"/>
              <p:cNvCxnSpPr/>
              <p:nvPr/>
            </p:nvCxnSpPr>
            <p:spPr>
              <a:xfrm>
                <a:off x="0" y="0"/>
                <a:ext cx="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Rechte verbindingslijn 63"/>
              <p:cNvCxnSpPr/>
              <p:nvPr/>
            </p:nvCxnSpPr>
            <p:spPr>
              <a:xfrm rot="16200000" flipV="1">
                <a:off x="76200" y="76200"/>
                <a:ext cx="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ep 54"/>
            <p:cNvGrpSpPr/>
            <p:nvPr/>
          </p:nvGrpSpPr>
          <p:grpSpPr>
            <a:xfrm rot="16200000">
              <a:off x="1595438" y="1452563"/>
              <a:ext cx="152400" cy="232410"/>
              <a:chOff x="0" y="0"/>
              <a:chExt cx="152400" cy="152400"/>
            </a:xfrm>
          </p:grpSpPr>
          <p:cxnSp>
            <p:nvCxnSpPr>
              <p:cNvPr id="61" name="Rechte verbindingslijn 60"/>
              <p:cNvCxnSpPr/>
              <p:nvPr/>
            </p:nvCxnSpPr>
            <p:spPr>
              <a:xfrm>
                <a:off x="0" y="0"/>
                <a:ext cx="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echte verbindingslijn 61"/>
              <p:cNvCxnSpPr/>
              <p:nvPr/>
            </p:nvCxnSpPr>
            <p:spPr>
              <a:xfrm rot="16200000" flipV="1">
                <a:off x="76200" y="76200"/>
                <a:ext cx="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Tekstvak 2"/>
            <p:cNvSpPr txBox="1">
              <a:spLocks noChangeArrowheads="1"/>
            </p:cNvSpPr>
            <p:nvPr/>
          </p:nvSpPr>
          <p:spPr bwMode="auto">
            <a:xfrm>
              <a:off x="1476375" y="0"/>
              <a:ext cx="6477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nl-NL" sz="1100" dirty="0">
                  <a:latin typeface="Calibri"/>
                  <a:ea typeface="Calibri"/>
                  <a:cs typeface="Times New Roman"/>
                </a:rPr>
                <a:t>6,50 </a:t>
              </a:r>
              <a:r>
                <a:rPr lang="nl-NL" sz="1100" dirty="0">
                  <a:latin typeface="Calibri"/>
                  <a:ea typeface="Calibri"/>
                  <a:cs typeface="Times New Roman"/>
                </a:rPr>
                <a:t>m</a:t>
              </a:r>
            </a:p>
          </p:txBody>
        </p:sp>
        <p:sp>
          <p:nvSpPr>
            <p:cNvPr id="57" name="Tekstvak 2"/>
            <p:cNvSpPr txBox="1">
              <a:spLocks noChangeArrowheads="1"/>
            </p:cNvSpPr>
            <p:nvPr/>
          </p:nvSpPr>
          <p:spPr bwMode="auto">
            <a:xfrm>
              <a:off x="3038475" y="647700"/>
              <a:ext cx="6477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nl-NL" sz="1100" dirty="0">
                  <a:latin typeface="Calibri"/>
                  <a:ea typeface="Calibri"/>
                  <a:cs typeface="Times New Roman"/>
                </a:rPr>
                <a:t>3,50 </a:t>
              </a:r>
              <a:r>
                <a:rPr lang="nl-NL" sz="1100" dirty="0">
                  <a:latin typeface="Calibri"/>
                  <a:ea typeface="Calibri"/>
                  <a:cs typeface="Times New Roman"/>
                </a:rPr>
                <a:t>m</a:t>
              </a:r>
            </a:p>
          </p:txBody>
        </p:sp>
        <p:sp>
          <p:nvSpPr>
            <p:cNvPr id="58" name="Tekstvak 2"/>
            <p:cNvSpPr txBox="1">
              <a:spLocks noChangeArrowheads="1"/>
            </p:cNvSpPr>
            <p:nvPr/>
          </p:nvSpPr>
          <p:spPr bwMode="auto">
            <a:xfrm>
              <a:off x="1019175" y="1838325"/>
              <a:ext cx="6477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nl-NL" sz="1100" dirty="0">
                  <a:latin typeface="Calibri"/>
                  <a:ea typeface="Calibri"/>
                  <a:cs typeface="Times New Roman"/>
                </a:rPr>
                <a:t>3,30 </a:t>
              </a:r>
              <a:r>
                <a:rPr lang="nl-NL" sz="1100" dirty="0">
                  <a:latin typeface="Calibri"/>
                  <a:ea typeface="Calibri"/>
                  <a:cs typeface="Times New Roman"/>
                </a:rPr>
                <a:t>m</a:t>
              </a:r>
            </a:p>
          </p:txBody>
        </p:sp>
        <p:cxnSp>
          <p:nvCxnSpPr>
            <p:cNvPr id="59" name="Rechte verbindingslijn met pijl 58"/>
            <p:cNvCxnSpPr/>
            <p:nvPr/>
          </p:nvCxnSpPr>
          <p:spPr>
            <a:xfrm flipV="1">
              <a:off x="647700" y="314325"/>
              <a:ext cx="0" cy="14097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kstvak 2"/>
            <p:cNvSpPr txBox="1">
              <a:spLocks noChangeArrowheads="1"/>
            </p:cNvSpPr>
            <p:nvPr/>
          </p:nvSpPr>
          <p:spPr bwMode="auto">
            <a:xfrm>
              <a:off x="0" y="800100"/>
              <a:ext cx="6477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nl-NL" sz="1100" dirty="0">
                  <a:latin typeface="Calibri"/>
                  <a:ea typeface="Calibri"/>
                  <a:cs typeface="Times New Roman"/>
                </a:rPr>
                <a:t>4,50 </a:t>
              </a:r>
              <a:r>
                <a:rPr lang="nl-NL" sz="1100" dirty="0">
                  <a:latin typeface="Calibri"/>
                  <a:ea typeface="Calibri"/>
                  <a:cs typeface="Times New Roman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077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63553" y="548680"/>
            <a:ext cx="4496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Oppervlakte bepalen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927648" y="1305270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vierhoek</a:t>
            </a:r>
            <a:endParaRPr lang="nl-NL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kstvak 9"/>
              <p:cNvSpPr txBox="1"/>
              <p:nvPr/>
            </p:nvSpPr>
            <p:spPr>
              <a:xfrm>
                <a:off x="4315495" y="2476364"/>
                <a:ext cx="624500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000" b="1" dirty="0"/>
                  <a:t>Oppervlakte =</a:t>
                </a:r>
                <a14:m>
                  <m:oMath xmlns:m="http://schemas.openxmlformats.org/officeDocument/2006/math">
                    <m:r>
                      <a:rPr lang="nl-NL" sz="2000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nl-NL" sz="2000" b="1" dirty="0"/>
                  <a:t>oppervlakte van de driehoeken opgeteld</a:t>
                </a:r>
                <a:endParaRPr lang="nl-NL" sz="2000" b="1" dirty="0"/>
              </a:p>
              <a:p>
                <a:endParaRPr lang="nl-NL" sz="2000" b="1" dirty="0"/>
              </a:p>
            </p:txBody>
          </p:sp>
        </mc:Choice>
        <mc:Fallback>
          <p:sp>
            <p:nvSpPr>
              <p:cNvPr id="10" name="Tekstvak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95" y="2476364"/>
                <a:ext cx="6245001" cy="1015663"/>
              </a:xfrm>
              <a:prstGeom prst="rect">
                <a:avLst/>
              </a:prstGeom>
              <a:blipFill rotWithShape="0">
                <a:blip r:embed="rId2"/>
                <a:stretch>
                  <a:fillRect l="-1074" t="-359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Vrije vorm 25"/>
          <p:cNvSpPr/>
          <p:nvPr/>
        </p:nvSpPr>
        <p:spPr>
          <a:xfrm rot="3582310" flipV="1">
            <a:off x="1470191" y="3224970"/>
            <a:ext cx="4425972" cy="1885586"/>
          </a:xfrm>
          <a:custGeom>
            <a:avLst/>
            <a:gdLst>
              <a:gd name="connsiteX0" fmla="*/ 0 w 3267075"/>
              <a:gd name="connsiteY0" fmla="*/ 657225 h 1457325"/>
              <a:gd name="connsiteX1" fmla="*/ 1381125 w 3267075"/>
              <a:gd name="connsiteY1" fmla="*/ 0 h 1457325"/>
              <a:gd name="connsiteX2" fmla="*/ 3162300 w 3267075"/>
              <a:gd name="connsiteY2" fmla="*/ 47625 h 1457325"/>
              <a:gd name="connsiteX3" fmla="*/ 3267075 w 3267075"/>
              <a:gd name="connsiteY3" fmla="*/ 1457325 h 1457325"/>
              <a:gd name="connsiteX4" fmla="*/ 0 w 3267075"/>
              <a:gd name="connsiteY4" fmla="*/ 657225 h 1457325"/>
              <a:gd name="connsiteX0" fmla="*/ 0 w 3267075"/>
              <a:gd name="connsiteY0" fmla="*/ 657225 h 1457325"/>
              <a:gd name="connsiteX1" fmla="*/ 1381125 w 3267075"/>
              <a:gd name="connsiteY1" fmla="*/ 0 h 1457325"/>
              <a:gd name="connsiteX2" fmla="*/ 2852596 w 3267075"/>
              <a:gd name="connsiteY2" fmla="*/ 47625 h 1457325"/>
              <a:gd name="connsiteX3" fmla="*/ 3267075 w 3267075"/>
              <a:gd name="connsiteY3" fmla="*/ 1457325 h 1457325"/>
              <a:gd name="connsiteX4" fmla="*/ 0 w 3267075"/>
              <a:gd name="connsiteY4" fmla="*/ 657225 h 1457325"/>
              <a:gd name="connsiteX0" fmla="*/ 0 w 2852596"/>
              <a:gd name="connsiteY0" fmla="*/ 657225 h 1168220"/>
              <a:gd name="connsiteX1" fmla="*/ 1381125 w 2852596"/>
              <a:gd name="connsiteY1" fmla="*/ 0 h 1168220"/>
              <a:gd name="connsiteX2" fmla="*/ 2852596 w 2852596"/>
              <a:gd name="connsiteY2" fmla="*/ 47625 h 1168220"/>
              <a:gd name="connsiteX3" fmla="*/ 2489778 w 2852596"/>
              <a:gd name="connsiteY3" fmla="*/ 1168220 h 1168220"/>
              <a:gd name="connsiteX4" fmla="*/ 0 w 2852596"/>
              <a:gd name="connsiteY4" fmla="*/ 657225 h 1168220"/>
              <a:gd name="connsiteX0" fmla="*/ 0 w 2822232"/>
              <a:gd name="connsiteY0" fmla="*/ 657225 h 1168220"/>
              <a:gd name="connsiteX1" fmla="*/ 1381125 w 2822232"/>
              <a:gd name="connsiteY1" fmla="*/ 0 h 1168220"/>
              <a:gd name="connsiteX2" fmla="*/ 2822232 w 2822232"/>
              <a:gd name="connsiteY2" fmla="*/ 254129 h 1168220"/>
              <a:gd name="connsiteX3" fmla="*/ 2489778 w 2822232"/>
              <a:gd name="connsiteY3" fmla="*/ 1168220 h 1168220"/>
              <a:gd name="connsiteX4" fmla="*/ 0 w 2822232"/>
              <a:gd name="connsiteY4" fmla="*/ 657225 h 116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2232" h="1168220">
                <a:moveTo>
                  <a:pt x="0" y="657225"/>
                </a:moveTo>
                <a:lnTo>
                  <a:pt x="1381125" y="0"/>
                </a:lnTo>
                <a:lnTo>
                  <a:pt x="2822232" y="254129"/>
                </a:lnTo>
                <a:lnTo>
                  <a:pt x="2489778" y="1168220"/>
                </a:lnTo>
                <a:lnTo>
                  <a:pt x="0" y="6572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cxnSp>
        <p:nvCxnSpPr>
          <p:cNvPr id="27" name="Rechte verbindingslijn 26"/>
          <p:cNvCxnSpPr/>
          <p:nvPr/>
        </p:nvCxnSpPr>
        <p:spPr>
          <a:xfrm rot="3582310">
            <a:off x="1294002" y="3953551"/>
            <a:ext cx="4425849" cy="638052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/>
          <p:nvPr/>
        </p:nvCxnSpPr>
        <p:spPr>
          <a:xfrm rot="3582310" flipV="1">
            <a:off x="4613287" y="4710822"/>
            <a:ext cx="191602" cy="1361033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/>
          <p:nvPr/>
        </p:nvCxnSpPr>
        <p:spPr>
          <a:xfrm rot="3582310" flipH="1">
            <a:off x="3141867" y="4086905"/>
            <a:ext cx="95235" cy="733284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vak 2"/>
          <p:cNvSpPr txBox="1">
            <a:spLocks noChangeArrowheads="1"/>
          </p:cNvSpPr>
          <p:nvPr/>
        </p:nvSpPr>
        <p:spPr bwMode="auto">
          <a:xfrm rot="20295643">
            <a:off x="3518894" y="5597772"/>
            <a:ext cx="647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1100" u="sng" dirty="0">
                <a:latin typeface="Calibri"/>
                <a:ea typeface="Calibri"/>
                <a:cs typeface="Times New Roman"/>
              </a:rPr>
              <a:t>3,25 </a:t>
            </a:r>
            <a:r>
              <a:rPr lang="nl-NL" sz="1100" u="sng" dirty="0">
                <a:latin typeface="Calibri"/>
                <a:ea typeface="Calibri"/>
                <a:cs typeface="Times New Roman"/>
              </a:rPr>
              <a:t>m</a:t>
            </a:r>
            <a:endParaRPr lang="nl-NL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Tekstvak 2"/>
          <p:cNvSpPr txBox="1">
            <a:spLocks noChangeArrowheads="1"/>
          </p:cNvSpPr>
          <p:nvPr/>
        </p:nvSpPr>
        <p:spPr bwMode="auto">
          <a:xfrm rot="20295643">
            <a:off x="3499844" y="4045197"/>
            <a:ext cx="647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1100" u="sng" dirty="0">
                <a:latin typeface="Calibri"/>
                <a:ea typeface="Calibri"/>
                <a:cs typeface="Times New Roman"/>
              </a:rPr>
              <a:t>9,90 </a:t>
            </a:r>
            <a:r>
              <a:rPr lang="nl-NL" sz="1100" u="sng" dirty="0">
                <a:latin typeface="Calibri"/>
                <a:ea typeface="Calibri"/>
                <a:cs typeface="Times New Roman"/>
              </a:rPr>
              <a:t>m</a:t>
            </a:r>
            <a:endParaRPr lang="nl-NL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Tekstvak 2"/>
          <p:cNvSpPr txBox="1">
            <a:spLocks noChangeArrowheads="1"/>
          </p:cNvSpPr>
          <p:nvPr/>
        </p:nvSpPr>
        <p:spPr bwMode="auto">
          <a:xfrm rot="20295643">
            <a:off x="2604494" y="1896357"/>
            <a:ext cx="647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1100" u="dbl" dirty="0">
                <a:latin typeface="Calibri"/>
                <a:ea typeface="Calibri"/>
                <a:cs typeface="Times New Roman"/>
              </a:rPr>
              <a:t>19,10 </a:t>
            </a:r>
            <a:r>
              <a:rPr lang="nl-NL" sz="1100" u="dbl" dirty="0">
                <a:latin typeface="Calibri"/>
                <a:ea typeface="Calibri"/>
                <a:cs typeface="Times New Roman"/>
              </a:rPr>
              <a:t>m</a:t>
            </a:r>
            <a:endParaRPr lang="nl-NL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4" name="Tekstvak 2"/>
          <p:cNvSpPr txBox="1">
            <a:spLocks noChangeArrowheads="1"/>
          </p:cNvSpPr>
          <p:nvPr/>
        </p:nvSpPr>
        <p:spPr bwMode="auto">
          <a:xfrm rot="4095643">
            <a:off x="5157194" y="5328532"/>
            <a:ext cx="647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1100" u="dbl" dirty="0">
                <a:latin typeface="Calibri"/>
                <a:ea typeface="Calibri"/>
                <a:cs typeface="Times New Roman"/>
              </a:rPr>
              <a:t>6,80 </a:t>
            </a:r>
            <a:r>
              <a:rPr lang="nl-NL" sz="1100" u="dbl" dirty="0">
                <a:latin typeface="Calibri"/>
                <a:ea typeface="Calibri"/>
                <a:cs typeface="Times New Roman"/>
              </a:rPr>
              <a:t>m</a:t>
            </a:r>
            <a:endParaRPr lang="nl-NL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5" name="Tekstvak 2"/>
          <p:cNvSpPr txBox="1">
            <a:spLocks noChangeArrowheads="1"/>
          </p:cNvSpPr>
          <p:nvPr/>
        </p:nvSpPr>
        <p:spPr bwMode="auto">
          <a:xfrm rot="14895643">
            <a:off x="2312394" y="4158227"/>
            <a:ext cx="647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1100" u="dbl" dirty="0">
                <a:latin typeface="Calibri"/>
                <a:ea typeface="Calibri"/>
                <a:cs typeface="Times New Roman"/>
              </a:rPr>
              <a:t>4,20  </a:t>
            </a:r>
            <a:r>
              <a:rPr lang="nl-NL" sz="1100" u="dbl" dirty="0">
                <a:latin typeface="Calibri"/>
                <a:ea typeface="Calibri"/>
                <a:cs typeface="Times New Roman"/>
              </a:rPr>
              <a:t>m</a:t>
            </a:r>
            <a:endParaRPr lang="nl-NL" sz="11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492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2" grpId="0"/>
      <p:bldP spid="23" grpId="0"/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63553" y="548680"/>
            <a:ext cx="4496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Oppervlakte bepalen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927648" y="1305270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schaal</a:t>
            </a:r>
            <a:endParaRPr lang="nl-NL" sz="2400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6960097" y="1766934"/>
            <a:ext cx="33843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1 : 100</a:t>
            </a:r>
          </a:p>
          <a:p>
            <a:endParaRPr lang="nl-NL" sz="2000" b="1" dirty="0"/>
          </a:p>
          <a:p>
            <a:r>
              <a:rPr lang="nl-NL" sz="2000" b="1" dirty="0"/>
              <a:t>1 : 25.000</a:t>
            </a:r>
          </a:p>
          <a:p>
            <a:endParaRPr lang="nl-NL" sz="2000" b="1" dirty="0"/>
          </a:p>
          <a:p>
            <a:r>
              <a:rPr lang="nl-NL" sz="2000" b="1" dirty="0"/>
              <a:t>1 : 2500</a:t>
            </a:r>
            <a:endParaRPr lang="nl-NL" sz="2000" b="1" dirty="0"/>
          </a:p>
          <a:p>
            <a:endParaRPr lang="nl-NL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360" y="1844824"/>
            <a:ext cx="37147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1" y="3532484"/>
            <a:ext cx="2705621" cy="191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69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63553" y="548680"/>
            <a:ext cx="3248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Tekening lezen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744111" y="1305270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tekenregels</a:t>
            </a:r>
            <a:endParaRPr lang="nl-NL" sz="2400" b="1" dirty="0"/>
          </a:p>
        </p:txBody>
      </p:sp>
      <p:cxnSp>
        <p:nvCxnSpPr>
          <p:cNvPr id="5" name="Rechte verbindingslijn 4"/>
          <p:cNvCxnSpPr/>
          <p:nvPr/>
        </p:nvCxnSpPr>
        <p:spPr>
          <a:xfrm flipV="1">
            <a:off x="2563399" y="2018266"/>
            <a:ext cx="759601" cy="16876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 flipV="1">
            <a:off x="3454800" y="2018266"/>
            <a:ext cx="759601" cy="168766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 flipV="1">
            <a:off x="4799857" y="2247772"/>
            <a:ext cx="1623697" cy="3629501"/>
          </a:xfrm>
          <a:prstGeom prst="line">
            <a:avLst/>
          </a:prstGeom>
          <a:ln>
            <a:prstDash val="dash"/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 rot="1463703">
            <a:off x="6371523" y="216036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12.60 m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7061180" y="1706292"/>
            <a:ext cx="1342740" cy="5847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nl-NL" sz="1600" i="1" dirty="0">
                <a:solidFill>
                  <a:schemeClr val="bg1">
                    <a:lumMod val="50000"/>
                  </a:schemeClr>
                </a:solidFill>
              </a:rPr>
              <a:t>Tekst: dwars</a:t>
            </a:r>
          </a:p>
          <a:p>
            <a:r>
              <a:rPr lang="nl-NL" sz="1600" i="1" dirty="0">
                <a:solidFill>
                  <a:schemeClr val="bg1">
                    <a:lumMod val="50000"/>
                  </a:schemeClr>
                </a:solidFill>
              </a:rPr>
              <a:t>op lijn</a:t>
            </a:r>
            <a:endParaRPr lang="nl-NL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1798018" y="2488531"/>
            <a:ext cx="1091966" cy="33855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nl-NL" sz="1600" i="1" dirty="0">
                <a:solidFill>
                  <a:schemeClr val="bg1">
                    <a:lumMod val="50000"/>
                  </a:schemeClr>
                </a:solidFill>
              </a:rPr>
              <a:t>objectlijn</a:t>
            </a:r>
            <a:endParaRPr lang="nl-NL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3906614" y="3223853"/>
            <a:ext cx="978153" cy="33855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nl-NL" sz="1600" i="1" dirty="0">
                <a:solidFill>
                  <a:schemeClr val="bg1">
                    <a:lumMod val="50000"/>
                  </a:schemeClr>
                </a:solidFill>
              </a:rPr>
              <a:t>meetlijn</a:t>
            </a:r>
            <a:endParaRPr lang="nl-NL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5371388" y="5707995"/>
            <a:ext cx="2388795" cy="33855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nl-NL" sz="1600" i="1" dirty="0">
                <a:solidFill>
                  <a:schemeClr val="bg1">
                    <a:lumMod val="50000"/>
                  </a:schemeClr>
                </a:solidFill>
              </a:rPr>
              <a:t>Pijltje geeft 0-punt aan</a:t>
            </a:r>
            <a:endParaRPr lang="nl-NL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 rot="1463703">
            <a:off x="5470607" y="4294792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5.40 m</a:t>
            </a:r>
            <a:endParaRPr lang="nl-NL" dirty="0"/>
          </a:p>
        </p:txBody>
      </p:sp>
      <p:sp>
        <p:nvSpPr>
          <p:cNvPr id="24" name="Rechthoek 23"/>
          <p:cNvSpPr/>
          <p:nvPr/>
        </p:nvSpPr>
        <p:spPr>
          <a:xfrm rot="19412340">
            <a:off x="4561473" y="3836493"/>
            <a:ext cx="720080" cy="8521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/>
          <p:cNvSpPr/>
          <p:nvPr/>
        </p:nvSpPr>
        <p:spPr>
          <a:xfrm rot="16463846">
            <a:off x="3975793" y="5783314"/>
            <a:ext cx="720080" cy="8521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6" name="Rechte verbindingslijn 25"/>
          <p:cNvCxnSpPr/>
          <p:nvPr/>
        </p:nvCxnSpPr>
        <p:spPr>
          <a:xfrm rot="180000">
            <a:off x="6423554" y="2297997"/>
            <a:ext cx="752567" cy="292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Rechte verbindingslijn 34"/>
          <p:cNvCxnSpPr/>
          <p:nvPr/>
        </p:nvCxnSpPr>
        <p:spPr>
          <a:xfrm rot="180000">
            <a:off x="6400115" y="2335664"/>
            <a:ext cx="752567" cy="292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Rechte verbindingslijn 35"/>
          <p:cNvCxnSpPr/>
          <p:nvPr/>
        </p:nvCxnSpPr>
        <p:spPr>
          <a:xfrm rot="180000">
            <a:off x="5471413" y="4433949"/>
            <a:ext cx="752567" cy="292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kstvak 37"/>
          <p:cNvSpPr txBox="1"/>
          <p:nvPr/>
        </p:nvSpPr>
        <p:spPr>
          <a:xfrm>
            <a:off x="6799837" y="2870347"/>
            <a:ext cx="2125903" cy="5847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nl-NL" sz="1600" i="1" dirty="0">
                <a:solidFill>
                  <a:schemeClr val="bg1">
                    <a:lumMod val="50000"/>
                  </a:schemeClr>
                </a:solidFill>
              </a:rPr>
              <a:t>Eindpunt: </a:t>
            </a:r>
          </a:p>
          <a:p>
            <a:r>
              <a:rPr lang="nl-NL" sz="1600" i="1" dirty="0">
                <a:solidFill>
                  <a:schemeClr val="bg1">
                    <a:lumMod val="50000"/>
                  </a:schemeClr>
                </a:solidFill>
              </a:rPr>
              <a:t>Dubbel onderstrepen</a:t>
            </a:r>
            <a:endParaRPr lang="nl-NL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ekstvak 38"/>
          <p:cNvSpPr txBox="1"/>
          <p:nvPr/>
        </p:nvSpPr>
        <p:spPr>
          <a:xfrm>
            <a:off x="6032269" y="4831329"/>
            <a:ext cx="1984839" cy="5847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nl-NL" sz="1600" i="1" dirty="0">
                <a:solidFill>
                  <a:schemeClr val="bg1">
                    <a:lumMod val="50000"/>
                  </a:schemeClr>
                </a:solidFill>
              </a:rPr>
              <a:t>Tussenpunt: </a:t>
            </a:r>
          </a:p>
          <a:p>
            <a:r>
              <a:rPr lang="nl-NL" sz="1600" i="1" dirty="0">
                <a:solidFill>
                  <a:schemeClr val="bg1">
                    <a:lumMod val="50000"/>
                  </a:schemeClr>
                </a:solidFill>
              </a:rPr>
              <a:t>Enkel onderstrepen</a:t>
            </a:r>
            <a:endParaRPr lang="nl-NL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29" name="Rechte verbindingslijn met pijl 1028"/>
          <p:cNvCxnSpPr/>
          <p:nvPr/>
        </p:nvCxnSpPr>
        <p:spPr>
          <a:xfrm flipH="1" flipV="1">
            <a:off x="3883421" y="2974605"/>
            <a:ext cx="253039" cy="24861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>
            <a:stCxn id="18" idx="3"/>
          </p:cNvCxnSpPr>
          <p:nvPr/>
        </p:nvCxnSpPr>
        <p:spPr>
          <a:xfrm>
            <a:off x="2889984" y="2657809"/>
            <a:ext cx="53214" cy="16927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flipH="1">
            <a:off x="6776397" y="1954906"/>
            <a:ext cx="288576" cy="17795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met pijl 46"/>
          <p:cNvCxnSpPr/>
          <p:nvPr/>
        </p:nvCxnSpPr>
        <p:spPr>
          <a:xfrm flipH="1" flipV="1">
            <a:off x="6799837" y="2609878"/>
            <a:ext cx="253039" cy="24861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met pijl 47"/>
          <p:cNvCxnSpPr>
            <a:endCxn id="21" idx="2"/>
          </p:cNvCxnSpPr>
          <p:nvPr/>
        </p:nvCxnSpPr>
        <p:spPr>
          <a:xfrm flipH="1" flipV="1">
            <a:off x="5842534" y="4647637"/>
            <a:ext cx="173980" cy="34680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/>
          <p:nvPr/>
        </p:nvCxnSpPr>
        <p:spPr>
          <a:xfrm flipH="1">
            <a:off x="4921514" y="5877272"/>
            <a:ext cx="44987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36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 animBg="1"/>
      <p:bldP spid="18" grpId="0" animBg="1"/>
      <p:bldP spid="19" grpId="0" animBg="1"/>
      <p:bldP spid="20" grpId="0" animBg="1"/>
      <p:bldP spid="21" grpId="0"/>
      <p:bldP spid="24" grpId="0" animBg="1"/>
      <p:bldP spid="27" grpId="0" animBg="1"/>
      <p:bldP spid="38" grpId="0" animBg="1"/>
      <p:bldP spid="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63553" y="548680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Zichten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927649" y="1305270"/>
            <a:ext cx="2183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tussenzichten</a:t>
            </a:r>
            <a:endParaRPr lang="nl-NL" sz="2400" b="1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2495600" y="4365104"/>
            <a:ext cx="6984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peterm01\AppData\Local\Microsoft\Windows\Temporary Internet Files\Content.IE5\GMJPVBID\MC900441896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392"/>
          <a:stretch/>
        </p:blipFill>
        <p:spPr bwMode="auto">
          <a:xfrm rot="776430" flipH="1">
            <a:off x="4541084" y="3531784"/>
            <a:ext cx="736531" cy="98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ep 13"/>
          <p:cNvGrpSpPr/>
          <p:nvPr/>
        </p:nvGrpSpPr>
        <p:grpSpPr>
          <a:xfrm>
            <a:off x="3234660" y="3566686"/>
            <a:ext cx="585992" cy="624926"/>
            <a:chOff x="3059832" y="2544692"/>
            <a:chExt cx="1584176" cy="2540492"/>
          </a:xfrm>
        </p:grpSpPr>
        <p:sp>
          <p:nvSpPr>
            <p:cNvPr id="15" name="Rechthoek 14"/>
            <p:cNvSpPr/>
            <p:nvPr/>
          </p:nvSpPr>
          <p:spPr>
            <a:xfrm>
              <a:off x="3779912" y="2708920"/>
              <a:ext cx="112453" cy="237626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3059832" y="2544692"/>
              <a:ext cx="1584176" cy="5040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7" name="Groep 16"/>
          <p:cNvGrpSpPr/>
          <p:nvPr/>
        </p:nvGrpSpPr>
        <p:grpSpPr>
          <a:xfrm>
            <a:off x="4223792" y="3428999"/>
            <a:ext cx="585992" cy="624926"/>
            <a:chOff x="3059832" y="2544692"/>
            <a:chExt cx="1584176" cy="2540492"/>
          </a:xfrm>
        </p:grpSpPr>
        <p:sp>
          <p:nvSpPr>
            <p:cNvPr id="18" name="Rechthoek 17"/>
            <p:cNvSpPr/>
            <p:nvPr/>
          </p:nvSpPr>
          <p:spPr>
            <a:xfrm>
              <a:off x="3779912" y="2708920"/>
              <a:ext cx="112453" cy="237626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/>
            <p:cNvSpPr/>
            <p:nvPr/>
          </p:nvSpPr>
          <p:spPr>
            <a:xfrm>
              <a:off x="3059832" y="2544692"/>
              <a:ext cx="158417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7522708" y="3486748"/>
            <a:ext cx="590562" cy="764144"/>
            <a:chOff x="6142108" y="2112588"/>
            <a:chExt cx="1596530" cy="3106451"/>
          </a:xfrm>
        </p:grpSpPr>
        <p:grpSp>
          <p:nvGrpSpPr>
            <p:cNvPr id="21" name="Groep 20"/>
            <p:cNvGrpSpPr/>
            <p:nvPr/>
          </p:nvGrpSpPr>
          <p:grpSpPr>
            <a:xfrm>
              <a:off x="6154462" y="2678547"/>
              <a:ext cx="1584176" cy="2540492"/>
              <a:chOff x="3059832" y="2544692"/>
              <a:chExt cx="1584176" cy="2540492"/>
            </a:xfrm>
          </p:grpSpPr>
          <p:sp>
            <p:nvSpPr>
              <p:cNvPr id="25" name="Rechthoek 24"/>
              <p:cNvSpPr/>
              <p:nvPr/>
            </p:nvSpPr>
            <p:spPr>
              <a:xfrm>
                <a:off x="3779912" y="2708920"/>
                <a:ext cx="112453" cy="2376264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isometricLeft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6" name="Rechthoek 25"/>
              <p:cNvSpPr/>
              <p:nvPr/>
            </p:nvSpPr>
            <p:spPr>
              <a:xfrm>
                <a:off x="3059832" y="2544692"/>
                <a:ext cx="1584176" cy="5040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isometricLeft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2" name="Rechthoek 21"/>
            <p:cNvSpPr/>
            <p:nvPr/>
          </p:nvSpPr>
          <p:spPr>
            <a:xfrm>
              <a:off x="6142108" y="2262804"/>
              <a:ext cx="158417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22"/>
            <p:cNvSpPr/>
            <p:nvPr/>
          </p:nvSpPr>
          <p:spPr>
            <a:xfrm>
              <a:off x="6258076" y="2522700"/>
              <a:ext cx="792000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23"/>
            <p:cNvSpPr/>
            <p:nvPr/>
          </p:nvSpPr>
          <p:spPr>
            <a:xfrm>
              <a:off x="6265248" y="2112588"/>
              <a:ext cx="792000" cy="50405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13" name="Rechte verbindingslijn 12"/>
          <p:cNvCxnSpPr/>
          <p:nvPr/>
        </p:nvCxnSpPr>
        <p:spPr>
          <a:xfrm>
            <a:off x="3359696" y="3610740"/>
            <a:ext cx="5904656" cy="43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hoek 26"/>
          <p:cNvSpPr/>
          <p:nvPr/>
        </p:nvSpPr>
        <p:spPr>
          <a:xfrm>
            <a:off x="3490387" y="4149951"/>
            <a:ext cx="67835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/>
          <p:cNvSpPr/>
          <p:nvPr/>
        </p:nvSpPr>
        <p:spPr>
          <a:xfrm>
            <a:off x="7781874" y="4197942"/>
            <a:ext cx="77686" cy="1671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/>
        </p:nvSpPr>
        <p:spPr>
          <a:xfrm flipH="1">
            <a:off x="4490536" y="4024085"/>
            <a:ext cx="52504" cy="3418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194" name="Picture 2" descr="C:\Users\peterm01\AppData\Local\Microsoft\Windows\Temporary Internet Files\Content.IE5\GMJPVBID\MC900441896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392"/>
          <a:stretch/>
        </p:blipFill>
        <p:spPr bwMode="auto">
          <a:xfrm>
            <a:off x="2771830" y="3429000"/>
            <a:ext cx="729190" cy="97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44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63553" y="548680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Zichten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927649" y="1305270"/>
            <a:ext cx="2183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tussenzichten</a:t>
            </a:r>
            <a:endParaRPr lang="nl-NL" sz="2400" b="1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2495600" y="4365104"/>
            <a:ext cx="6984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ep 13"/>
          <p:cNvGrpSpPr/>
          <p:nvPr/>
        </p:nvGrpSpPr>
        <p:grpSpPr>
          <a:xfrm>
            <a:off x="3234660" y="3566686"/>
            <a:ext cx="585992" cy="624926"/>
            <a:chOff x="3059832" y="2544692"/>
            <a:chExt cx="1584176" cy="2540492"/>
          </a:xfrm>
        </p:grpSpPr>
        <p:sp>
          <p:nvSpPr>
            <p:cNvPr id="15" name="Rechthoek 14"/>
            <p:cNvSpPr/>
            <p:nvPr/>
          </p:nvSpPr>
          <p:spPr>
            <a:xfrm>
              <a:off x="3779912" y="2708920"/>
              <a:ext cx="112453" cy="237626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3059832" y="2544692"/>
              <a:ext cx="1584176" cy="5040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7" name="Groep 16"/>
          <p:cNvGrpSpPr/>
          <p:nvPr/>
        </p:nvGrpSpPr>
        <p:grpSpPr>
          <a:xfrm>
            <a:off x="4223792" y="3577861"/>
            <a:ext cx="585992" cy="624926"/>
            <a:chOff x="3059832" y="2544692"/>
            <a:chExt cx="1584176" cy="2540492"/>
          </a:xfrm>
        </p:grpSpPr>
        <p:sp>
          <p:nvSpPr>
            <p:cNvPr id="18" name="Rechthoek 17"/>
            <p:cNvSpPr/>
            <p:nvPr/>
          </p:nvSpPr>
          <p:spPr>
            <a:xfrm>
              <a:off x="3779912" y="2708920"/>
              <a:ext cx="112453" cy="237626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/>
            <p:cNvSpPr/>
            <p:nvPr/>
          </p:nvSpPr>
          <p:spPr>
            <a:xfrm>
              <a:off x="3059832" y="2544692"/>
              <a:ext cx="158417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7522708" y="3486748"/>
            <a:ext cx="590562" cy="764144"/>
            <a:chOff x="6142108" y="2112588"/>
            <a:chExt cx="1596530" cy="3106451"/>
          </a:xfrm>
        </p:grpSpPr>
        <p:grpSp>
          <p:nvGrpSpPr>
            <p:cNvPr id="21" name="Groep 20"/>
            <p:cNvGrpSpPr/>
            <p:nvPr/>
          </p:nvGrpSpPr>
          <p:grpSpPr>
            <a:xfrm>
              <a:off x="6154462" y="2678547"/>
              <a:ext cx="1584176" cy="2540492"/>
              <a:chOff x="3059832" y="2544692"/>
              <a:chExt cx="1584176" cy="2540492"/>
            </a:xfrm>
          </p:grpSpPr>
          <p:sp>
            <p:nvSpPr>
              <p:cNvPr id="25" name="Rechthoek 24"/>
              <p:cNvSpPr/>
              <p:nvPr/>
            </p:nvSpPr>
            <p:spPr>
              <a:xfrm>
                <a:off x="3779912" y="2708920"/>
                <a:ext cx="112453" cy="2376264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isometricLeft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6" name="Rechthoek 25"/>
              <p:cNvSpPr/>
              <p:nvPr/>
            </p:nvSpPr>
            <p:spPr>
              <a:xfrm>
                <a:off x="3059832" y="2544692"/>
                <a:ext cx="1584176" cy="5040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isometricLeft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2" name="Rechthoek 21"/>
            <p:cNvSpPr/>
            <p:nvPr/>
          </p:nvSpPr>
          <p:spPr>
            <a:xfrm>
              <a:off x="6142108" y="2262804"/>
              <a:ext cx="158417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22"/>
            <p:cNvSpPr/>
            <p:nvPr/>
          </p:nvSpPr>
          <p:spPr>
            <a:xfrm>
              <a:off x="6258076" y="2522700"/>
              <a:ext cx="792000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23"/>
            <p:cNvSpPr/>
            <p:nvPr/>
          </p:nvSpPr>
          <p:spPr>
            <a:xfrm>
              <a:off x="6265248" y="2112588"/>
              <a:ext cx="792000" cy="50405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13" name="Rechte verbindingslijn 12"/>
          <p:cNvCxnSpPr/>
          <p:nvPr/>
        </p:nvCxnSpPr>
        <p:spPr>
          <a:xfrm>
            <a:off x="3359696" y="3610740"/>
            <a:ext cx="5904656" cy="43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hoek 26"/>
          <p:cNvSpPr/>
          <p:nvPr/>
        </p:nvSpPr>
        <p:spPr>
          <a:xfrm>
            <a:off x="3490387" y="4149951"/>
            <a:ext cx="67835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/>
          <p:cNvSpPr/>
          <p:nvPr/>
        </p:nvSpPr>
        <p:spPr>
          <a:xfrm>
            <a:off x="7781874" y="4197942"/>
            <a:ext cx="77686" cy="1671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/>
        </p:nvSpPr>
        <p:spPr>
          <a:xfrm flipH="1">
            <a:off x="4490536" y="4149951"/>
            <a:ext cx="52504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194" name="Picture 2" descr="C:\Users\peterm01\AppData\Local\Microsoft\Windows\Temporary Internet Files\Content.IE5\GMJPVBID\MC900441896[1].wm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392"/>
          <a:stretch/>
        </p:blipFill>
        <p:spPr bwMode="auto">
          <a:xfrm>
            <a:off x="2771830" y="3429000"/>
            <a:ext cx="729190" cy="97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peterm01\AppData\Local\Microsoft\Windows\Temporary Internet Files\Content.IE5\GMJPVBID\MC900441896[1].wm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392"/>
          <a:stretch/>
        </p:blipFill>
        <p:spPr bwMode="auto">
          <a:xfrm rot="776430" flipH="1">
            <a:off x="4541084" y="3531784"/>
            <a:ext cx="736531" cy="98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23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63553" y="548680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Zichten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927649" y="1305270"/>
            <a:ext cx="2183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tussenzichten</a:t>
            </a:r>
            <a:endParaRPr lang="nl-NL" sz="2400" b="1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2495600" y="4365104"/>
            <a:ext cx="6984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ep 13"/>
          <p:cNvGrpSpPr/>
          <p:nvPr/>
        </p:nvGrpSpPr>
        <p:grpSpPr>
          <a:xfrm>
            <a:off x="3234660" y="3566686"/>
            <a:ext cx="585992" cy="624926"/>
            <a:chOff x="3059832" y="2544692"/>
            <a:chExt cx="1584176" cy="2540492"/>
          </a:xfrm>
        </p:grpSpPr>
        <p:sp>
          <p:nvSpPr>
            <p:cNvPr id="15" name="Rechthoek 14"/>
            <p:cNvSpPr/>
            <p:nvPr/>
          </p:nvSpPr>
          <p:spPr>
            <a:xfrm>
              <a:off x="3779912" y="2708920"/>
              <a:ext cx="112453" cy="237626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3059832" y="2544692"/>
              <a:ext cx="1584176" cy="5040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7522708" y="3486748"/>
            <a:ext cx="590562" cy="764144"/>
            <a:chOff x="6142108" y="2112588"/>
            <a:chExt cx="1596530" cy="3106451"/>
          </a:xfrm>
        </p:grpSpPr>
        <p:grpSp>
          <p:nvGrpSpPr>
            <p:cNvPr id="21" name="Groep 20"/>
            <p:cNvGrpSpPr/>
            <p:nvPr/>
          </p:nvGrpSpPr>
          <p:grpSpPr>
            <a:xfrm>
              <a:off x="6154462" y="2678547"/>
              <a:ext cx="1584176" cy="2540492"/>
              <a:chOff x="3059832" y="2544692"/>
              <a:chExt cx="1584176" cy="2540492"/>
            </a:xfrm>
          </p:grpSpPr>
          <p:sp>
            <p:nvSpPr>
              <p:cNvPr id="25" name="Rechthoek 24"/>
              <p:cNvSpPr/>
              <p:nvPr/>
            </p:nvSpPr>
            <p:spPr>
              <a:xfrm>
                <a:off x="3779912" y="2708920"/>
                <a:ext cx="112453" cy="2376264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isometricLeft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6" name="Rechthoek 25"/>
              <p:cNvSpPr/>
              <p:nvPr/>
            </p:nvSpPr>
            <p:spPr>
              <a:xfrm>
                <a:off x="3059832" y="2544692"/>
                <a:ext cx="1584176" cy="5040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isometricLeft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2" name="Rechthoek 21"/>
            <p:cNvSpPr/>
            <p:nvPr/>
          </p:nvSpPr>
          <p:spPr>
            <a:xfrm>
              <a:off x="6142108" y="2262804"/>
              <a:ext cx="158417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22"/>
            <p:cNvSpPr/>
            <p:nvPr/>
          </p:nvSpPr>
          <p:spPr>
            <a:xfrm>
              <a:off x="6258076" y="2522700"/>
              <a:ext cx="792000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23"/>
            <p:cNvSpPr/>
            <p:nvPr/>
          </p:nvSpPr>
          <p:spPr>
            <a:xfrm>
              <a:off x="6265248" y="2112588"/>
              <a:ext cx="792000" cy="50405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13" name="Rechte verbindingslijn 12"/>
          <p:cNvCxnSpPr/>
          <p:nvPr/>
        </p:nvCxnSpPr>
        <p:spPr>
          <a:xfrm>
            <a:off x="3359696" y="3610740"/>
            <a:ext cx="5904656" cy="43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hoek 26"/>
          <p:cNvSpPr/>
          <p:nvPr/>
        </p:nvSpPr>
        <p:spPr>
          <a:xfrm>
            <a:off x="3490387" y="4149951"/>
            <a:ext cx="67835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/>
          <p:cNvSpPr/>
          <p:nvPr/>
        </p:nvSpPr>
        <p:spPr>
          <a:xfrm>
            <a:off x="7781874" y="4197942"/>
            <a:ext cx="77686" cy="1671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/>
        </p:nvSpPr>
        <p:spPr>
          <a:xfrm flipH="1">
            <a:off x="4490536" y="4149951"/>
            <a:ext cx="52504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194" name="Picture 2" descr="C:\Users\peterm01\AppData\Local\Microsoft\Windows\Temporary Internet Files\Content.IE5\GMJPVBID\MC900441896[1].wm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392"/>
          <a:stretch/>
        </p:blipFill>
        <p:spPr bwMode="auto">
          <a:xfrm>
            <a:off x="2771830" y="3429000"/>
            <a:ext cx="729190" cy="97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peterm01\AppData\Local\Microsoft\Windows\Temporary Internet Files\Content.IE5\GMJPVBID\MC900441896[1].wm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392"/>
          <a:stretch/>
        </p:blipFill>
        <p:spPr bwMode="auto">
          <a:xfrm rot="776430" flipH="1">
            <a:off x="5764845" y="3539364"/>
            <a:ext cx="736531" cy="98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ep 30"/>
          <p:cNvGrpSpPr/>
          <p:nvPr/>
        </p:nvGrpSpPr>
        <p:grpSpPr>
          <a:xfrm>
            <a:off x="5447553" y="3436579"/>
            <a:ext cx="585992" cy="624926"/>
            <a:chOff x="3059832" y="2544692"/>
            <a:chExt cx="1584176" cy="2540492"/>
          </a:xfrm>
        </p:grpSpPr>
        <p:sp>
          <p:nvSpPr>
            <p:cNvPr id="32" name="Rechthoek 31"/>
            <p:cNvSpPr/>
            <p:nvPr/>
          </p:nvSpPr>
          <p:spPr>
            <a:xfrm>
              <a:off x="3779912" y="2708920"/>
              <a:ext cx="112453" cy="237626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32"/>
            <p:cNvSpPr/>
            <p:nvPr/>
          </p:nvSpPr>
          <p:spPr>
            <a:xfrm>
              <a:off x="3059832" y="2544692"/>
              <a:ext cx="158417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4" name="Rechthoek 33"/>
          <p:cNvSpPr/>
          <p:nvPr/>
        </p:nvSpPr>
        <p:spPr>
          <a:xfrm flipH="1">
            <a:off x="5714297" y="4031665"/>
            <a:ext cx="52504" cy="3418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307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ep 27"/>
          <p:cNvGrpSpPr/>
          <p:nvPr/>
        </p:nvGrpSpPr>
        <p:grpSpPr>
          <a:xfrm>
            <a:off x="4789928" y="3611425"/>
            <a:ext cx="585992" cy="624926"/>
            <a:chOff x="3059832" y="2544692"/>
            <a:chExt cx="1584176" cy="2540492"/>
          </a:xfrm>
        </p:grpSpPr>
        <p:sp>
          <p:nvSpPr>
            <p:cNvPr id="31" name="Rechthoek 30"/>
            <p:cNvSpPr/>
            <p:nvPr/>
          </p:nvSpPr>
          <p:spPr>
            <a:xfrm>
              <a:off x="3779912" y="2708920"/>
              <a:ext cx="112453" cy="2376264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/>
            <p:cNvSpPr/>
            <p:nvPr/>
          </p:nvSpPr>
          <p:spPr>
            <a:xfrm>
              <a:off x="3059832" y="2544692"/>
              <a:ext cx="158417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ekstvak 1"/>
          <p:cNvSpPr txBox="1"/>
          <p:nvPr/>
        </p:nvSpPr>
        <p:spPr>
          <a:xfrm>
            <a:off x="2063553" y="548680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Zichten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927649" y="1305270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doorzichten</a:t>
            </a:r>
            <a:endParaRPr lang="nl-NL" sz="2400" b="1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2495600" y="4365104"/>
            <a:ext cx="6984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peterm01\AppData\Local\Microsoft\Windows\Temporary Internet Files\Content.IE5\GMJPVBID\MC900441896[1]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392"/>
          <a:stretch/>
        </p:blipFill>
        <p:spPr bwMode="auto">
          <a:xfrm rot="776430" flipH="1">
            <a:off x="6317895" y="3539365"/>
            <a:ext cx="736531" cy="98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ep 13"/>
          <p:cNvGrpSpPr/>
          <p:nvPr/>
        </p:nvGrpSpPr>
        <p:grpSpPr>
          <a:xfrm>
            <a:off x="3234660" y="3566686"/>
            <a:ext cx="585992" cy="624926"/>
            <a:chOff x="3059832" y="2544692"/>
            <a:chExt cx="1584176" cy="2540492"/>
          </a:xfrm>
        </p:grpSpPr>
        <p:sp>
          <p:nvSpPr>
            <p:cNvPr id="15" name="Rechthoek 14"/>
            <p:cNvSpPr/>
            <p:nvPr/>
          </p:nvSpPr>
          <p:spPr>
            <a:xfrm>
              <a:off x="3779912" y="2708920"/>
              <a:ext cx="112453" cy="2376264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3059832" y="2544692"/>
              <a:ext cx="1584176" cy="5040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7" name="Groep 16"/>
          <p:cNvGrpSpPr/>
          <p:nvPr/>
        </p:nvGrpSpPr>
        <p:grpSpPr>
          <a:xfrm>
            <a:off x="6000603" y="3436580"/>
            <a:ext cx="585992" cy="624926"/>
            <a:chOff x="3059832" y="2544692"/>
            <a:chExt cx="1584176" cy="2540492"/>
          </a:xfrm>
        </p:grpSpPr>
        <p:sp>
          <p:nvSpPr>
            <p:cNvPr id="18" name="Rechthoek 17"/>
            <p:cNvSpPr/>
            <p:nvPr/>
          </p:nvSpPr>
          <p:spPr>
            <a:xfrm>
              <a:off x="3779912" y="2708920"/>
              <a:ext cx="112453" cy="2376264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/>
            <p:cNvSpPr/>
            <p:nvPr/>
          </p:nvSpPr>
          <p:spPr>
            <a:xfrm>
              <a:off x="3059832" y="2544692"/>
              <a:ext cx="158417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13" name="Rechte verbindingslijn 12"/>
          <p:cNvCxnSpPr/>
          <p:nvPr/>
        </p:nvCxnSpPr>
        <p:spPr>
          <a:xfrm>
            <a:off x="3359696" y="3610740"/>
            <a:ext cx="5904656" cy="43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hoek 26"/>
          <p:cNvSpPr/>
          <p:nvPr/>
        </p:nvSpPr>
        <p:spPr>
          <a:xfrm>
            <a:off x="3490386" y="4159713"/>
            <a:ext cx="67836" cy="2121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/>
          <p:cNvSpPr/>
          <p:nvPr/>
        </p:nvSpPr>
        <p:spPr>
          <a:xfrm>
            <a:off x="5044081" y="4203753"/>
            <a:ext cx="77686" cy="1671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/>
        </p:nvSpPr>
        <p:spPr>
          <a:xfrm flipH="1">
            <a:off x="6267347" y="4031666"/>
            <a:ext cx="52504" cy="3418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194" name="Picture 2" descr="C:\Users\peterm01\AppData\Local\Microsoft\Windows\Temporary Internet Files\Content.IE5\GMJPVBID\MC900441896[1]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392"/>
          <a:stretch/>
        </p:blipFill>
        <p:spPr bwMode="auto">
          <a:xfrm>
            <a:off x="2771830" y="3429000"/>
            <a:ext cx="729190" cy="97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69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894" y="976194"/>
            <a:ext cx="1076812" cy="174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841" y="796327"/>
            <a:ext cx="132683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974" y="5160538"/>
            <a:ext cx="2327920" cy="174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7" t="7215" r="13603"/>
          <a:stretch/>
        </p:blipFill>
        <p:spPr bwMode="auto">
          <a:xfrm>
            <a:off x="3581045" y="3879990"/>
            <a:ext cx="1541180" cy="148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9" t="3698" r="13303" b="5638"/>
          <a:stretch/>
        </p:blipFill>
        <p:spPr bwMode="auto">
          <a:xfrm>
            <a:off x="6863816" y="4168070"/>
            <a:ext cx="1686953" cy="209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659" y="5434479"/>
            <a:ext cx="1726095" cy="89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4660003" y="189842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/>
              <a:t>3</a:t>
            </a:r>
            <a:endParaRPr lang="nl-NL" sz="2800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6535003" y="220064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/>
              <a:t>4</a:t>
            </a:r>
            <a:endParaRPr lang="nl-NL" sz="2800" b="1" dirty="0"/>
          </a:p>
        </p:txBody>
      </p:sp>
      <p:sp>
        <p:nvSpPr>
          <p:cNvPr id="12" name="Tekstvak 11"/>
          <p:cNvSpPr txBox="1"/>
          <p:nvPr/>
        </p:nvSpPr>
        <p:spPr>
          <a:xfrm>
            <a:off x="8180664" y="174132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/>
              <a:t>5</a:t>
            </a:r>
            <a:endParaRPr lang="nl-NL" sz="2800" b="1" dirty="0"/>
          </a:p>
        </p:txBody>
      </p:sp>
      <p:sp>
        <p:nvSpPr>
          <p:cNvPr id="13" name="Tekstvak 12"/>
          <p:cNvSpPr txBox="1"/>
          <p:nvPr/>
        </p:nvSpPr>
        <p:spPr>
          <a:xfrm>
            <a:off x="2501862" y="332096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/>
              <a:t>6</a:t>
            </a:r>
            <a:endParaRPr lang="nl-NL" sz="2800" b="1" dirty="0"/>
          </a:p>
        </p:txBody>
      </p:sp>
      <p:sp>
        <p:nvSpPr>
          <p:cNvPr id="14" name="Tekstvak 13"/>
          <p:cNvSpPr txBox="1"/>
          <p:nvPr/>
        </p:nvSpPr>
        <p:spPr>
          <a:xfrm>
            <a:off x="2623545" y="518906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/>
              <a:t>10</a:t>
            </a:r>
            <a:endParaRPr lang="nl-NL" sz="2800" b="1" dirty="0"/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526" y="2881753"/>
            <a:ext cx="165618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kstvak 15"/>
          <p:cNvSpPr txBox="1"/>
          <p:nvPr/>
        </p:nvSpPr>
        <p:spPr>
          <a:xfrm>
            <a:off x="3213637" y="404414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/>
              <a:t>7</a:t>
            </a:r>
            <a:endParaRPr lang="nl-NL" sz="2800" b="1" dirty="0"/>
          </a:p>
        </p:txBody>
      </p:sp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646" y="2147639"/>
            <a:ext cx="1426799" cy="169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740" y="1069187"/>
            <a:ext cx="332472" cy="464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3861">
            <a:off x="-826525" y="1611507"/>
            <a:ext cx="3106277" cy="233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kstvak 19"/>
          <p:cNvSpPr txBox="1"/>
          <p:nvPr/>
        </p:nvSpPr>
        <p:spPr>
          <a:xfrm>
            <a:off x="891319" y="162441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/>
              <a:t>1</a:t>
            </a:r>
            <a:endParaRPr lang="nl-NL" sz="2800" b="1" dirty="0"/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87" y="4355474"/>
            <a:ext cx="1192338" cy="177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2" r="20047"/>
          <a:stretch/>
        </p:blipFill>
        <p:spPr bwMode="auto">
          <a:xfrm>
            <a:off x="1690190" y="1147567"/>
            <a:ext cx="777554" cy="173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kstvak 22"/>
          <p:cNvSpPr txBox="1"/>
          <p:nvPr/>
        </p:nvSpPr>
        <p:spPr>
          <a:xfrm>
            <a:off x="2256137" y="169122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/>
              <a:t>2</a:t>
            </a:r>
            <a:endParaRPr lang="nl-NL" sz="2800" b="1" dirty="0"/>
          </a:p>
        </p:txBody>
      </p:sp>
      <p:sp>
        <p:nvSpPr>
          <p:cNvPr id="24" name="Tekstvak 23"/>
          <p:cNvSpPr txBox="1"/>
          <p:nvPr/>
        </p:nvSpPr>
        <p:spPr>
          <a:xfrm>
            <a:off x="7054387" y="2894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/>
              <a:t>8</a:t>
            </a:r>
            <a:endParaRPr lang="nl-NL" sz="2800" b="1" dirty="0"/>
          </a:p>
        </p:txBody>
      </p:sp>
      <p:sp>
        <p:nvSpPr>
          <p:cNvPr id="25" name="Tekstvak 24"/>
          <p:cNvSpPr txBox="1"/>
          <p:nvPr/>
        </p:nvSpPr>
        <p:spPr>
          <a:xfrm>
            <a:off x="1150806" y="495578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/>
              <a:t>9</a:t>
            </a:r>
            <a:endParaRPr lang="nl-NL" sz="2800" b="1" dirty="0"/>
          </a:p>
        </p:txBody>
      </p:sp>
      <p:sp>
        <p:nvSpPr>
          <p:cNvPr id="26" name="Tekstvak 25"/>
          <p:cNvSpPr txBox="1"/>
          <p:nvPr/>
        </p:nvSpPr>
        <p:spPr>
          <a:xfrm>
            <a:off x="5209690" y="602968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/>
              <a:t>11</a:t>
            </a:r>
            <a:endParaRPr lang="nl-NL" sz="2800" b="1" dirty="0"/>
          </a:p>
        </p:txBody>
      </p:sp>
      <p:sp>
        <p:nvSpPr>
          <p:cNvPr id="27" name="Tekstvak 26"/>
          <p:cNvSpPr txBox="1"/>
          <p:nvPr/>
        </p:nvSpPr>
        <p:spPr>
          <a:xfrm>
            <a:off x="7524328" y="534704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/>
              <a:t>12</a:t>
            </a:r>
            <a:endParaRPr lang="nl-NL" sz="2800" b="1" dirty="0"/>
          </a:p>
        </p:txBody>
      </p:sp>
      <p:sp>
        <p:nvSpPr>
          <p:cNvPr id="28" name="Tekstvak 27"/>
          <p:cNvSpPr txBox="1"/>
          <p:nvPr/>
        </p:nvSpPr>
        <p:spPr>
          <a:xfrm>
            <a:off x="821210" y="202978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70C0"/>
                </a:solidFill>
              </a:rPr>
              <a:t>jalon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2318873" y="1228984"/>
            <a:ext cx="1286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j</a:t>
            </a:r>
            <a:r>
              <a:rPr lang="nl-NL" dirty="0" smtClean="0">
                <a:solidFill>
                  <a:srgbClr val="0070C0"/>
                </a:solidFill>
              </a:rPr>
              <a:t>alonrichter</a:t>
            </a:r>
          </a:p>
          <a:p>
            <a:r>
              <a:rPr lang="nl-NL" dirty="0" smtClean="0">
                <a:solidFill>
                  <a:srgbClr val="0070C0"/>
                </a:solidFill>
              </a:rPr>
              <a:t>jalonniveau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4134200" y="2214447"/>
            <a:ext cx="1229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70C0"/>
                </a:solidFill>
              </a:rPr>
              <a:t>jalonstatief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5960566" y="2428896"/>
            <a:ext cx="1838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70C0"/>
                </a:solidFill>
              </a:rPr>
              <a:t>pentagoonprisma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7968555" y="2085686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70C0"/>
                </a:solidFill>
              </a:rPr>
              <a:t>baak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3" name="Tekstvak 32"/>
          <p:cNvSpPr txBox="1"/>
          <p:nvPr/>
        </p:nvSpPr>
        <p:spPr>
          <a:xfrm>
            <a:off x="333818" y="5375032"/>
            <a:ext cx="10346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dirty="0" err="1" smtClean="0">
                <a:solidFill>
                  <a:srgbClr val="0070C0"/>
                </a:solidFill>
              </a:rPr>
              <a:t>meetpen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2221315" y="3021403"/>
            <a:ext cx="647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70C0"/>
                </a:solidFill>
              </a:rPr>
              <a:t>piket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2024017" y="4353271"/>
            <a:ext cx="1687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70C0"/>
                </a:solidFill>
              </a:rPr>
              <a:t>waterpastoestel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2267744" y="5013176"/>
            <a:ext cx="1151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70C0"/>
                </a:solidFill>
              </a:rPr>
              <a:t>meetband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5070998" y="6368234"/>
            <a:ext cx="132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70C0"/>
                </a:solidFill>
              </a:rPr>
              <a:t>zichtbordjes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7030827" y="3259372"/>
            <a:ext cx="1318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70C0"/>
                </a:solidFill>
              </a:rPr>
              <a:t>afschotlaser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9" name="Tekstvak 38"/>
          <p:cNvSpPr txBox="1"/>
          <p:nvPr/>
        </p:nvSpPr>
        <p:spPr>
          <a:xfrm>
            <a:off x="7428148" y="5744226"/>
            <a:ext cx="768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70C0"/>
                </a:solidFill>
              </a:rPr>
              <a:t>statief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40" name="Tekstvak 39"/>
          <p:cNvSpPr txBox="1"/>
          <p:nvPr/>
        </p:nvSpPr>
        <p:spPr>
          <a:xfrm>
            <a:off x="611118" y="485770"/>
            <a:ext cx="3049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nl-NL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Hulpmiddelen</a:t>
            </a:r>
            <a:endParaRPr lang="nl-NL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78931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63552" y="548680"/>
            <a:ext cx="2784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Waterpassen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927648" y="1305270"/>
            <a:ext cx="5742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Opstellen en afstellen waterpastoestel</a:t>
            </a:r>
            <a:endParaRPr lang="nl-NL" sz="2400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6384033" y="2080118"/>
            <a:ext cx="433222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Opstellen statief  en toestel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/>
              <a:t>Kiezen opstelplaats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/>
              <a:t>Statief stevig  neerzetten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/>
              <a:t>Hoogte toestel bepalen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/>
              <a:t>Kop statief  “horizontaal”</a:t>
            </a:r>
          </a:p>
          <a:p>
            <a:pPr marL="285750" indent="-285750">
              <a:buFont typeface="Arial" pitchFamily="34" charset="0"/>
              <a:buChar char="•"/>
            </a:pPr>
            <a:endParaRPr lang="nl-NL" dirty="0"/>
          </a:p>
          <a:p>
            <a:pPr marL="285750" indent="-285750">
              <a:buFont typeface="Arial" pitchFamily="34" charset="0"/>
              <a:buChar char="•"/>
            </a:pPr>
            <a:r>
              <a:rPr lang="nl-NL" dirty="0"/>
              <a:t>Toestel op statief met centrale schroef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/>
              <a:t>Box toestel dicht en onder statief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532" y="1766934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15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63552" y="548680"/>
            <a:ext cx="2784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Waterpassen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927648" y="1305270"/>
            <a:ext cx="5742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Opstellen en afstellen waterpastoestel</a:t>
            </a:r>
            <a:endParaRPr lang="nl-NL" sz="2400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6384033" y="2080117"/>
            <a:ext cx="433222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Toestel waterpas zetten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/>
              <a:t>Gebruik doosniveau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/>
              <a:t>Eerst twee schroeven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/>
              <a:t>Derde schroef</a:t>
            </a:r>
          </a:p>
          <a:p>
            <a:pPr marL="285750" indent="-285750">
              <a:buFont typeface="Arial" pitchFamily="34" charset="0"/>
              <a:buChar char="•"/>
            </a:pPr>
            <a:endParaRPr lang="nl-NL" dirty="0"/>
          </a:p>
          <a:p>
            <a:pPr marL="285750" indent="-285750">
              <a:buFont typeface="Arial" pitchFamily="34" charset="0"/>
              <a:buChar char="•"/>
            </a:pPr>
            <a:r>
              <a:rPr lang="nl-NL" dirty="0"/>
              <a:t>Controle en bijstellen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2" r="13515"/>
          <a:stretch/>
        </p:blipFill>
        <p:spPr bwMode="auto">
          <a:xfrm>
            <a:off x="2207568" y="1766935"/>
            <a:ext cx="3381154" cy="358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ep 11"/>
          <p:cNvGrpSpPr/>
          <p:nvPr/>
        </p:nvGrpSpPr>
        <p:grpSpPr>
          <a:xfrm>
            <a:off x="7392145" y="4431903"/>
            <a:ext cx="1473697" cy="1306665"/>
            <a:chOff x="3815449" y="4424975"/>
            <a:chExt cx="1473697" cy="1306665"/>
          </a:xfrm>
        </p:grpSpPr>
        <p:sp>
          <p:nvSpPr>
            <p:cNvPr id="4" name="Ovaal 3"/>
            <p:cNvSpPr/>
            <p:nvPr/>
          </p:nvSpPr>
          <p:spPr>
            <a:xfrm>
              <a:off x="4411559" y="442497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Ovaal 7"/>
            <p:cNvSpPr/>
            <p:nvPr/>
          </p:nvSpPr>
          <p:spPr>
            <a:xfrm>
              <a:off x="5001114" y="537203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Ovaal 8"/>
            <p:cNvSpPr/>
            <p:nvPr/>
          </p:nvSpPr>
          <p:spPr>
            <a:xfrm>
              <a:off x="3815449" y="535587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Ovaal 4"/>
            <p:cNvSpPr/>
            <p:nvPr/>
          </p:nvSpPr>
          <p:spPr>
            <a:xfrm>
              <a:off x="4051519" y="4723640"/>
              <a:ext cx="1008112" cy="100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1" name="Groep 10"/>
          <p:cNvGrpSpPr/>
          <p:nvPr/>
        </p:nvGrpSpPr>
        <p:grpSpPr>
          <a:xfrm>
            <a:off x="7849921" y="4094589"/>
            <a:ext cx="564698" cy="2063957"/>
            <a:chOff x="4295334" y="4089209"/>
            <a:chExt cx="564698" cy="2063957"/>
          </a:xfrm>
        </p:grpSpPr>
        <p:sp>
          <p:nvSpPr>
            <p:cNvPr id="6" name="Afgeronde rechthoek 5"/>
            <p:cNvSpPr/>
            <p:nvPr/>
          </p:nvSpPr>
          <p:spPr>
            <a:xfrm>
              <a:off x="4295334" y="4293096"/>
              <a:ext cx="564698" cy="165618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Afgeronde rechthoek 6"/>
            <p:cNvSpPr/>
            <p:nvPr/>
          </p:nvSpPr>
          <p:spPr>
            <a:xfrm>
              <a:off x="4364500" y="4089209"/>
              <a:ext cx="426365" cy="20388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Afgeronde rechthoek 12"/>
            <p:cNvSpPr/>
            <p:nvPr/>
          </p:nvSpPr>
          <p:spPr>
            <a:xfrm>
              <a:off x="4471091" y="5949279"/>
              <a:ext cx="213182" cy="20388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9" name="Groep 18"/>
          <p:cNvGrpSpPr/>
          <p:nvPr/>
        </p:nvGrpSpPr>
        <p:grpSpPr>
          <a:xfrm>
            <a:off x="5819334" y="4514567"/>
            <a:ext cx="1224000" cy="1224000"/>
            <a:chOff x="4295334" y="4514567"/>
            <a:chExt cx="1224000" cy="1224000"/>
          </a:xfrm>
        </p:grpSpPr>
        <p:sp>
          <p:nvSpPr>
            <p:cNvPr id="14" name="Ovaal 13"/>
            <p:cNvSpPr/>
            <p:nvPr/>
          </p:nvSpPr>
          <p:spPr>
            <a:xfrm>
              <a:off x="4295334" y="4514567"/>
              <a:ext cx="1224000" cy="1224000"/>
            </a:xfrm>
            <a:prstGeom prst="ellipse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Ovaal 14"/>
            <p:cNvSpPr/>
            <p:nvPr/>
          </p:nvSpPr>
          <p:spPr>
            <a:xfrm>
              <a:off x="4619302" y="4838567"/>
              <a:ext cx="576064" cy="576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1" name="Groep 20"/>
          <p:cNvGrpSpPr/>
          <p:nvPr/>
        </p:nvGrpSpPr>
        <p:grpSpPr>
          <a:xfrm rot="7194026">
            <a:off x="7946638" y="4230108"/>
            <a:ext cx="564698" cy="2063957"/>
            <a:chOff x="4295334" y="4089209"/>
            <a:chExt cx="564698" cy="2063957"/>
          </a:xfrm>
        </p:grpSpPr>
        <p:sp>
          <p:nvSpPr>
            <p:cNvPr id="22" name="Afgeronde rechthoek 21"/>
            <p:cNvSpPr/>
            <p:nvPr/>
          </p:nvSpPr>
          <p:spPr>
            <a:xfrm>
              <a:off x="4295334" y="4293096"/>
              <a:ext cx="564698" cy="165618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Afgeronde rechthoek 22"/>
            <p:cNvSpPr/>
            <p:nvPr/>
          </p:nvSpPr>
          <p:spPr>
            <a:xfrm>
              <a:off x="4364500" y="4089209"/>
              <a:ext cx="426365" cy="20388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Afgeronde rechthoek 23"/>
            <p:cNvSpPr/>
            <p:nvPr/>
          </p:nvSpPr>
          <p:spPr>
            <a:xfrm>
              <a:off x="4471091" y="5949279"/>
              <a:ext cx="213182" cy="20388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410358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63552" y="548680"/>
            <a:ext cx="2784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Waterpassen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927648" y="1305270"/>
            <a:ext cx="5742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Opstellen en afstellen waterpastoestel</a:t>
            </a:r>
            <a:endParaRPr lang="nl-NL" sz="2400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6384033" y="2080117"/>
            <a:ext cx="433222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Toestel afstellen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/>
              <a:t>Instellen oculair</a:t>
            </a:r>
          </a:p>
          <a:p>
            <a:pPr marL="285750" indent="-285750">
              <a:buFont typeface="Arial" pitchFamily="34" charset="0"/>
              <a:buChar char="•"/>
            </a:pPr>
            <a:endParaRPr lang="nl-NL" dirty="0"/>
          </a:p>
          <a:p>
            <a:pPr marL="285750" indent="-285750">
              <a:buFont typeface="Arial" pitchFamily="34" charset="0"/>
              <a:buChar char="•"/>
            </a:pPr>
            <a:r>
              <a:rPr lang="nl-NL" dirty="0"/>
              <a:t>Scherp stellen beeld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2" r="13515"/>
          <a:stretch/>
        </p:blipFill>
        <p:spPr bwMode="auto">
          <a:xfrm>
            <a:off x="2207568" y="1766935"/>
            <a:ext cx="3381154" cy="358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53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63553" y="548680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NAP</a:t>
            </a:r>
            <a:endParaRPr lang="nl-NL" dirty="0"/>
          </a:p>
        </p:txBody>
      </p:sp>
      <p:sp>
        <p:nvSpPr>
          <p:cNvPr id="4" name="AutoShape 2" descr="data:image/jpeg;base64,/9j/4AAQSkZJRgABAQAAAQABAAD/2wCEAAkGBxQTEhUUExQWFhUVFxgaGBcYGBoYHRgaGhgYHBgYGRgYHCggGholGxoXITEhJSorLi4uGB8zODMsNygtLisBCgoKDg0OGhAQGywkHCQsLCwsLCwsLCwsLCwsLCwsLCwsLCwsLCwsLCwsLCwsLCwsLCwsLCwsLCwsLCwsLCw3N//AABEIALcBEwMBIgACEQEDEQH/xAAbAAACAwEBAQAAAAAAAAAAAAACAwABBAUGB//EADoQAAEDAQQIBAUEAQMFAAAAAAEAAhEhAzFBUQQFEmFxgZHwobHB0QYTIuHxFTJCUiMUYnIWQ4KSov/EABgBAQEBAQEAAAAAAAAAAAAAAAABAgME/8QAIxEBAAICAwEBAAIDAQAAAAAAAAERAhIDEyFRMSIyQWGBBP/aAAwDAQACEQMRAD8A49vrt5AEDdl0uwSna3tCaxyinK7Jc9pBF13OT4qiRyXPaXtjjxdfR9bt2gLRgIMzBiueS2DXFmYHymkAUqRwJqvO2rZiMsacvuis3Ed0U2k6sbt3LPW7Q6tkIwEmnjVaW/EAkzZgd/leae68hA9xIzpmkZSTxYvYWfxS0UAhsDia8Fo0X4nsxfSKxU9eS8W2CFbjzV3lnpxe1sfiSydO0IFboJ4XnuVkfrKwJ2vrEcDPKb15VpjD0TBUzdOJr+aKbydOL2X6hozgRJmsTfTw6qnaXoxg1nIGPOV4vamoNUTSQezxTeTox+vWW+laNs5ERMGY5wsJtbM3OJ5HpVcB7q91Vh8HARTgrvK9GL1ejfKH8zEDAncai5XpFrZ7Jh21MyMcgK15ry9lpBab/vko63Pl4puz0R9eh0fZtm/La47QMtmsilOMx1WjR9R2jJL3Na077q4jDlK5fwxItiReGn0/PJerZaOcAchNMsfOFvGXHkxjGahh0bRGtG1t35mmf3gZLDb2tjtSXOH/AI7XHHNY9aW4+a7ZJAoHDHaE1JyI2TAXFt7STeax3uUnP1vDhuLl6HSdKsGkxaOcMyyLspck2OtbNhkTW+faF5wsOPl3VU5ppUqbS3HDi9I/WlkJ2ZJJobh0zTtG1rZfynhJ88F5Ztnirg4DGE2OnF7Ztuyrg0bMRR4muNJ39Csf+Pa+m1OzjOHjvPRee23RE3D7KNaSd5+2XdE3SeGHofnaOCSDtOwLjA6AHf7Kv1SzFzWEbwRynHouDZsrXHPei+URfPGOsd4K7HVjDqP1kJkANJxDQIEYSSPwmN1owRDn3AOmsgHCvl4rjuE1Egb/ABhSzaD+K/brily1pi61rp9if7jx4eqz2b7OdoudGMtxnErHsQBTnkoXTSfqwy69VYmYZnjxdVltZEy15Em4iY5I7c2Zn/MSRGFI4LjDpWh7NMUp7zPM43HDHjXclp1Yu6NHYai1HQK1599pJnaHfJRXeU6YZ2tQsE7+6IvMGp6Ig2DJHphXguT0KZJEXjrG9WbJuJG7duUDRjTKO+aY44i7I4cVFZ3Wdwpvk3X1lG5t8QBn2EYBrSN8Y5b1QvpM5paUoON127sKb7vwgiLRpwcCDjw9U/ddHjuSyi3NpXvuiK4eKKzZigtQ4khtP9xmBXAYoFW+khjmtIcXOwESBcCSTdRaWnfnTvJCyzDXFwH1OvJvPW4bkbRFOHMefNFLnwVicgKRd45yqcMa90TACCZqcbonJVFMAIikflW0UF/FT2G/u5XZmFFh19RMG3W8AzjE0kzxjmvT2WkQwhtQ2bsTSfNeb+G3kvLQKOFc6EG6ZpK9LaWZpFIrdTluW8fx5eX+zxOtrSbR1MThgAAKDh4rGXZc8arbrM/5DgOlel5hZHGmeXqb+Ky9GP5Cjv43Z7lGNFa97lbeE94VRNbJ5YeN6opjJP2T2sjjh3F6uybd9PjFeIT8cu77qIMT2Zdcs1TWXVFVsfZ0oZMZz2eKW6zigNfXnilFltaQaEQncepp2ZQ2FOZggbkdsKm8YXbhC0yjWgxWDv8AISbkAABEzWJnM8/EI9scKmD+N+6izuIJNOV/2Ukj002kkupxr4d4JUxWf/XHrlVLMme+CS5+GE44RzyUtdWpxAFDE31mfZY3WvUc+HdEbjQAyd2SRJAriqghabz0KtUDvHfJWhQrZhFLsh5qoEZeFwEd71HmT4nDwm++qjiTTwwWaWxtBIGRmYv7+6t7NnETuNyoDIXcPOYwRePeKktBI4mK8PRQWYxv78EZBI4e8TRVNccqREVyQRw68Psim898xcqNaxcct2/2ROHTvegFrYrhG+mY8VAKZHHcc6XIrq30w9lZbnhU9hBTTiakjpnRRsHp6+vsmPmZv65KrUTTxvrn3kiFObA7HTwVF2/l74JxYLhUZmnoqtLhSezv75Klhc2PbpG5UDWvLHrUZYKnDueu5EBHfj3kiw7Hw66HiBWDJynnn5r0YBiSTjPC7pVec1G3/JDhILSINZ7ML1vy/oi/fu8O/DeLzcv9ngtYNi0cBgTGFD9iszm59PLxErTrA/5HHI+RIzqswAwByuxWHoj8EaXYJlk4CNySDl9+iKN2E8vSqtFtJdjU9MfAIzajum+L7khjgcaY1+yYbScoGA8Jw3og3PGN91L6dhEK0MTF5N/H238EqALiM5VNbwkHCe74wVJOa2ZpGFYwQOkyKb+G7wR2ZFK1B/G5KtX0w9Z3+CrITAm+7vucEk3nLxrfcmi+Tz498EDnC8Cgpz5LKwS4VnuELm7uSt1rXrXPMoSSbor3VFkp4zSymNmLj9qe6Fjadbq9dyqWXs7xzURNAzjqolLZ4ZWsY4dnBQcye4TBSSZEnK/mVXyXj9rSeg86LKbQEg45k0HdVc9OF6Y2wtDJjHEjxgph0V7f3RdSoqlLGeP0ov5R3781BI3KPONBEnjkjYdo7Ic3jMC450Ci2APrEK+vmjtGFrocMj9JDvEEhKk76DhwqVS4k6BfsnCp+yIigMGBnv3IJJyjh40Vm0uwGHqoXBzA26Md2OCW9grHnAvV3NmDsxeR693oXWoibhd7Y9ylLsSG4Dv7q2nuip9s2v1DI1/FeCuyNbiROAJnorSbQJrqU8I7KJpGAr17omWVkTUyBORjG83zzWzQrBp2XfMDST9JAn65oImovrRVmc8YbtQ6NFoHvIAc10Sd4GEVgyvQC0JaSGyQIJbj5LnWVk5hJt3STAAoYG4RQ1NTeeq1HW1mLg80zETNKStRf+Hlzy9eT03V7muOyNoG6KmuYFZvpuXPcDXvJe+Nq21gMMm+DSKgw6c815/WGh2T7Vw2w1wq9oO2RvGIvArAqFKdceW49efcaYKbV327CZpFlDnAGjXEVIml0jA7lRYW30G8RMXgKOsTCMd169lMBg++c1AJ5dEmzcL/AKjugiMr8FrLC4ydqT14AZpROSgZAR7P+66sZbq91S7O2bnnIKaCyLyT6ZqlrDxHHcK+iVaEzO+87t35RPtxFAbsMO+dyQ61kTsuIrcLrlbQT7QRFPVZnHIjrxUcRi13TvuFHGaQ4wL6ct8qH4phvi78ILWOPfuj2D/QxfM9LygBzBHEfZRf+hLuPj5Shk5T5eKY61rW/OFf+nJ/i/obuisJJDbTeOhUWiCKFp6H2VKpcfXeboDiBLJj3wpyVt0QgilN0rANcPkmXTWsnwTWa/eP5HKkHzF84q7w59OTtWWgh1Q2ZE/T7ptvoB2Y2CDNKYLiM+IXiDtOJ44b4hENfOmazmSTvTaE6snStNXEiDZkcWxHFU3VzZgt5xvWF3xFalo+o353jicEp3xBa/2IxoBQ41IPunZB0ZO1Z6AAYaw1MXcJk3ItI1O6P2NqbnETT03rl2PxNaVO2TxAJGN8DGtVm0zXDnm90YiBB/5SCT1xV7E6MnZ0TUO00ElkZT4zEQnO1VZNoQJ3THh6rhv1g8No90YkEbt12EKrbWdo6rrR+6o4VgLO8S10ZQ9DY6sYLgBB7uR6ZqnaA2RQbNIo2DMhc3RNY7dmG/6lzHCSQQ1rTF31R5+S69udhhnSTJ+omA8RvkyDJpHJainOcJhlZqaSNqpBwkRl3wXRGqmAgtJFMJM8yV52y1pa2rvl/NjbJqGsb5iY5rpara9k2ZewPNwc7aIAGQuEZ5Jdk4TBlro5+oE3E55LEALJ5e28cpPrVaHscCRtzU3C4XDjA9Vyda22y0bRnZ2jdGUeqk+yn4TpWlFxknmVntLWsyOFVjOkExIqTd+cFHWokDHu9a3Z0NtdIcGmCRIIoY5US9R6tZ8uSADtG7fVU54m8DdKboOktssYmZmo4zhRSffViK8dQ6tsyCYHH0UGriW1edigDTQVu6XwsX67BMABs3Grj0MBdI6+ZDdl206sy0S3KKVnNSabjDL4LRNVsZgCOOW7O5NtdAacBPe5ZDr0yatO9zRTonWHxAR+6DhcLr6zzCXivVms6nBMhpnh5of0QUluPXqrttbTUNAH2ywCS/WwLpiIFayZgVi6+b802xTqzHaaobkPJVYaFBAAmea1aBpLbYFsEb2575Wxmi7ALgBMmrj4UFbvFWmZuJpzNZ6G2S0ACn5WBupwcJ4YUXV1haBocdn6omSZrW6b64Lz7tb2hn6iK3THgl01jhOXre/U9BssPc+ypupLvpFbpOFVgZrJxIFOY3Y0ylM/VnzTPKOUhLa6pa9L1M17ACWhwu8bqpDNAe0hsyIwM/gof1J5qRSl8Qbkw6zdH7TTCmPfkpZPHJ/6Tm08i0+qtZTrF5qNnC8BRPE65cV2ffFW430gIzYVpflzTxMmYJIqPYLm9Uyyjci+yM2MYj0+6hYReKd1uQCxpVls+1+4LT8sTcRxr+OCoWVBFO8FaSymwDu865zz5KArQ/RTBHj6U5JbbKPDyuQtGO33dnvcri7vvgn2dkOmHrVItmm/BBIiD3lkr2YOA3oGiYy5eBwWrYOzTpuQKBgmADIN4kXGvtyVWNs5p2mkh2YkHI1GCN1icLrvwq2Ppv8ADuiIj9NtC7aLiSLrvEUTPmC0BDnXESQLxjTwWd1kclGSDI+0JE+s54XBgsxVwgkXA0v9kLLCDAJc6pN0GnkjBBugbkw2EXgjGtFvx5piY/SrGyp9Ti3arGzgbuFIWDTT9dLlutrTKp5lYntvv7qpMuvHhN3JIam2YTGMz4R1r3mmCz3G/wDPe5Zt2DZjjKcwCvv9kOynAE0GFbvOcMVKbsLWZ19kB6o2jghc3DBRbdP4cMPeRfFPGK8/Jdhj3Eukk1IAnjjguT8Osl7oyvx7+67Bsjhiusfjx8n9pcDXcNoLzWIgVP2K5EXd/n7rt6/0Yw1xihIjEile81xXER34brlJ/XXjj+K4vjrX2R2Ljllyr3VBtEXYpgnIwe/RRv04ugb933wVutCcrxM1zgenJJNoDlOXH1oi2waVjvJVKamgZ+H3Cizt0jMDxPBUlwtSW4ODm7LZBvMmgvlPaKVrnwz41VWz4uGRi/OswmMt2gZ/fClYlZT9U5uW64HeiDKc88E510gRfvy64XZIXMugxw8eBvSAGx65ZZXKwwRiPSez1REHMCtAcc5VWeV58NwlUsT2bQMC6p9cZuqgjAXicB32U75AANeJx4d7lG2Bi+nYjvNCw2ABpPdMlH6KCZJ7wCYInPh7kKWjgBff+aogG6MBdkb8u4TCzA5eWfgh2qY8PO7mr2gRfigoNyjz9YuVPsweNOSWH5C5E60NwFO++SKrZkbqAoJHHvBNYMIlU2xMqKz6RZgBZvlzgV0bRmdevqqbZbuUd0UGB1iclYs+nTvgt2zXGe5Kr5PifxwVGX5Ypn3fPNMNnv7otJsRN44fdWLMYBRSHsg7zMIM4JrfxN9y2WjBAwi9KdZwb++4QIcI7x3ZfZCXUv5Jz7AXY5eyWyxzKSRLs/DNn+52Zive/wAV2bZ4GOHuseorPZsGn+0nqfwi0p5AcQJIaTzApxXSHkym5mXntd2pLh/UXbzNeOC5RGGKdbWhcZpISzuWXqiKiltGce6va75IO+CjsOHuirLqUBkR3CjTFZ4981CDco4ReOm7zqofgnWgJnNREy3IEAU4BRFtpLQ6dqnjf+VeyPPiO7lR1WcSR4KP1UQIa493K6y4xyYtFmc4I7/KI2gihrNaeJ5+awHQbQYyeKplha7UU7xVqSeTFqdaAmI7z4IrMAYADCvskWOq3GpEnr5roN1NdcTfefRWpTsxA41k434dElr6xI6jO7zWn9O4jdJTH6uaP4wc9oyeqlSdmLCLQc8kYOUSDPHPimWeqBWdocx7I7TVIGJ33KTbUZ4s4NN57MomggXc86BNdqoA/ufHL3Rfpxzf4GE9N8SA5vDh793qy9o/lfVb7HVlnXbFqeBb6oG6kbtSQ7Z4iUqTswYnWxPXrcqdaZ1W39F/58JB9FR1SDQbQO8iPJKk7MGV9qINPH7Khai8A9fVaGakdie+iv8AQyRSZF5n7JUm+DDNUTLUZc8OuC3WOpTiSYrkifq8AYzxSk7cXNcN2+YKN9rFei1M0RxMNqEx2qnRMb7vZXU7Yc19sKEnJUHG/O7Diun+mGKkg3YKWOqyb53pR2w5XzJqUq2JIIBgGkruv1GDjG8+ytmpGzfTeb8FNV7caN1ZphLAIq0QKXgRUb/ZVrG3LWEkgUOO4ySMlusNVAOEmIxlO0nVoA/eTOcb+i0875+wkiQjIp3Jupf3K9NpGomuu+mMvBZD8Pf7j0TWXbtxlxA2b4rkhdPXlK7H6ERe49PukO1M6bzH/H7pSxyR9c4yDyqEEnJdUajd/JxFYJ2TTxRH4edWX0GOyVKN4+uULOfyqXW/6d/3/wDyfdRPDf8A20s12TJLAU12vg4QW0p2FxWWQ7NL1HMi7djT8LntLt04S7Gi6czFoIGN61u1tZA/TZ4Qarg2NJ4nd2IVhtcpw8lrdnoxd4awsDgRuk+kqW+m2YuBnGq4ezh33RA28zXLwSc5SODF3P1Gzi4zOeHI8EbtZ2RH7O44rhtaT3uvVBt8JuvRi7zNMsv6HqaeKc3T7AmjTvEknzXnh+0tyQjvvNN06Iejbp1gcHAZA+6fY21i7/uRxj1vXlTYkXgjioxhNLkjMn/z4vYfPssLVpHD7omaVZXfMaeRXj3PcJgjl97lk0Rr7Rxa01FZnBWM2Z4I+vdWusLMOAkV4jwV2Fq19xBpP013LxekWDpAJqBU+laLo/DTCbY1iGHnctRlMsZcURFvT24cBBbSVT2wDDhOUeJTdJJInE+ErmaztIsiJM7oruzUlyg5+msYPqftGJAbFeaB2tLGP2yeZ6ryLbWOqI2pO5NneOGHobfXJFG7ImtMN29Zm64fNLlx9qaHmlFimzXVjDs2nxA48Rv4o2/EJEUBpVeeLFQhLNMXqWfELY2iwTjBhKbrxs3Tz+y85tYYKtqq1bPXD1DtfxhB4+EfdA/4hw2Rxn0Xm7xUoJyyTY68XqX69AbIHLan0pilWPxAJMiZOYuXlrQKthNjqxexGu2G/HnG9ahrOzbDiWmk0mehF68MCRci+a66SrbM8WL1Oka4DnSQQ03RfPCfFP0jXIeRSGjcOkyvGSbzKtloYvKWdUPbs+I2R+w9VF4kWzh/IqlF0xdB0Tdf5cSpAVE3jL3QkLi9dmAmOJ/CuckMYogIvy5bkFNOStrjN25W3FWDXl3CFr81ERN4ivfioWEcULWxUTiiM5RvQgFEMc0xWp670LXxHdQVZPNSMvRANsJBw2hgk6G/YkgQSInJaHkGe+SG0ZSqoS97sTJyXS+H7cbTgQdsihwAxC5z81erzFq08dyY/rHJH8Jerfbl1JMZBZdaWTgwzTdFSttmy5ZNd27tgnazpdlcujxx7LzIaAK3+Sh4pIuzx5orN3BYewWz30Vx391U04jDFDOSIC0F6ENKMGVYBqqhZYqNlA89ya6RchnP3VQlzT0VAFOLfwgbuQA1m5WWIoMZoSDd4Xq2Layl4pW/uUG1SLlC1AGHIkBW0oZBjz6IA2iO4XFA7vcohYPBRMAPZUVHQgzTFEGURus3f1MnDdzTGaI4n9vI0XOm5zj6VYtNRgqJP3TX6JaC8UriqbY2p/ifBKN4+pZgEd9VYj0zS26Naf0PPNaLLRXn+B4pS7x9LORRNuvvUtrN4mW3bktpoZBmZHshYi4mkIy7wSX2gAnwhU55gQDyCLMmtKLanv2SS88EF0oWfl5onDA3LN80HMwo15IvolFnOCLQ2AWgMTEjK/JZtpM0J31tJaSARWD13pEM5T5L2dgZauPru0hjqDCFr/1MC8buyuHra2JpIONJ8ZW59ebD+0OdKpqCzrfHNNOzmFl6knohcb8ke3fFe9ysNj27wSiwWdmYmvTuU0NzxVfPAFDeli2PJQsTmyMlRZHqr+YAgdb7k9PFCzxVBuMqG0mir5oT1LgUg3eSoNyvQh5vIULnYA9FfS4XZtBVtspB8NyVZB8/tPS9W4vyPQp6lwZ8qBXO6Vne5W+1cRHh9kBniqXCy6am9RAConp49y3QpkDimWWqTQ4Vv+yii6PImkauLJzQssBFRvUUQUNDeT9MRvyWhmiuui6Mb1FEoRtjhs45j3SXaMJgtryUUSg200ECJAjkhZowJgXK1EmBbtXNP8RXNU/VNnA+kTirUSi5A7U1mf4oRqZn9eSpRFuRN1awGjRK12di30VqJCSU+zs23rJbss8azdRWojVML9XNJF0cFX6fYtb9R6NUUWWqHZWNk24nZNbqq7e30cDE5/SoolrGMBbpWjE0FcoTbN9hWLxuKiiWk4wPRmWdpJbgayITn6I26AqUVYmKkbdWtIJ2RTcEhmj2WXgoogB1pZNMRPLJW3SbM3C+6iiirWqw9u0AQieBfAhRREmKB8phOE8PstH+hb/UVUURBfprf6eSiiiJcv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2575" y="-1927225"/>
            <a:ext cx="184731" cy="646331"/>
          </a:xfrm>
          <a:prstGeom prst="rect">
            <a:avLst/>
          </a:prstGeom>
          <a:noFill/>
          <a:extLst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endParaRPr lang="nl-NL" sz="36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9" y="213473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409" y="213473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992" y="4221088"/>
            <a:ext cx="3033728" cy="227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616747" y="1256566"/>
            <a:ext cx="52443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NAP = Normaal Amsterdams Peil</a:t>
            </a:r>
          </a:p>
          <a:p>
            <a:r>
              <a:rPr lang="nl-NL" dirty="0"/>
              <a:t>(0 m NAP is ongeveer hoogte zeewater bij vloed)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6319630" y="4451080"/>
            <a:ext cx="47500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NAP-bout is een bronzen bout (in een muur)</a:t>
            </a:r>
          </a:p>
          <a:p>
            <a:r>
              <a:rPr lang="nl-NL" dirty="0"/>
              <a:t>Waarvan de hoogte precies bekent is.</a:t>
            </a:r>
          </a:p>
          <a:p>
            <a:endParaRPr lang="nl-NL" dirty="0"/>
          </a:p>
          <a:p>
            <a:r>
              <a:rPr lang="nl-NL" dirty="0"/>
              <a:t>NAP-bouten zitten door heel Nederland</a:t>
            </a:r>
          </a:p>
          <a:p>
            <a:r>
              <a:rPr lang="nl-NL" dirty="0"/>
              <a:t>(circa 50.000)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464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63553" y="548680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NAP</a:t>
            </a:r>
            <a:endParaRPr lang="nl-NL" dirty="0"/>
          </a:p>
        </p:txBody>
      </p:sp>
      <p:sp>
        <p:nvSpPr>
          <p:cNvPr id="4" name="AutoShape 2" descr="data:image/jpeg;base64,/9j/4AAQSkZJRgABAQAAAQABAAD/2wCEAAkGBxQTEhUUExQWFhUVFxgaGBcYGBoYHRgaGhgYHBgYGRgYHCggGholGxoXITEhJSorLi4uGB8zODMsNygtLisBCgoKDg0OGhAQGywkHCQsLCwsLCwsLCwsLCwsLCwsLCwsLCwsLCwsLCwsLCwsLCwsLCwsLCwsLCwsLCwsLCw3N//AABEIALcBEwMBIgACEQEDEQH/xAAbAAACAwEBAQAAAAAAAAAAAAACAwABBAUGB//EADoQAAEDAQQIBAUEAQMFAAAAAAEAAhEhAzFBUQQFEmFxgZHwobHB0QYTIuHxFTJCUiMUYnIWQ4KSov/EABgBAQEBAQEAAAAAAAAAAAAAAAABAgME/8QAIxEBAAICAwEBAAIDAQAAAAAAAAERAhIDEyFRMSIyQWGBBP/aAAwDAQACEQMRAD8A49vrt5AEDdl0uwSna3tCaxyinK7Jc9pBF13OT4qiRyXPaXtjjxdfR9bt2gLRgIMzBiueS2DXFmYHymkAUqRwJqvO2rZiMsacvuis3Ed0U2k6sbt3LPW7Q6tkIwEmnjVaW/EAkzZgd/leae68hA9xIzpmkZSTxYvYWfxS0UAhsDia8Fo0X4nsxfSKxU9eS8W2CFbjzV3lnpxe1sfiSydO0IFboJ4XnuVkfrKwJ2vrEcDPKb15VpjD0TBUzdOJr+aKbydOL2X6hozgRJmsTfTw6qnaXoxg1nIGPOV4vamoNUTSQezxTeTox+vWW+laNs5ERMGY5wsJtbM3OJ5HpVcB7q91Vh8HARTgrvK9GL1ejfKH8zEDAncai5XpFrZ7Jh21MyMcgK15ry9lpBab/vko63Pl4puz0R9eh0fZtm/La47QMtmsilOMx1WjR9R2jJL3Na077q4jDlK5fwxItiReGn0/PJerZaOcAchNMsfOFvGXHkxjGahh0bRGtG1t35mmf3gZLDb2tjtSXOH/AI7XHHNY9aW4+a7ZJAoHDHaE1JyI2TAXFt7STeax3uUnP1vDhuLl6HSdKsGkxaOcMyyLspck2OtbNhkTW+faF5wsOPl3VU5ppUqbS3HDi9I/WlkJ2ZJJobh0zTtG1rZfynhJ88F5Ztnirg4DGE2OnF7Ztuyrg0bMRR4muNJ39Csf+Pa+m1OzjOHjvPRee23RE3D7KNaSd5+2XdE3SeGHofnaOCSDtOwLjA6AHf7Kv1SzFzWEbwRynHouDZsrXHPei+URfPGOsd4K7HVjDqP1kJkANJxDQIEYSSPwmN1owRDn3AOmsgHCvl4rjuE1Egb/ABhSzaD+K/brily1pi61rp9if7jx4eqz2b7OdoudGMtxnErHsQBTnkoXTSfqwy69VYmYZnjxdVltZEy15Em4iY5I7c2Zn/MSRGFI4LjDpWh7NMUp7zPM43HDHjXclp1Yu6NHYai1HQK1599pJnaHfJRXeU6YZ2tQsE7+6IvMGp6Ig2DJHphXguT0KZJEXjrG9WbJuJG7duUDRjTKO+aY44i7I4cVFZ3Wdwpvk3X1lG5t8QBn2EYBrSN8Y5b1QvpM5paUoON127sKb7vwgiLRpwcCDjw9U/ddHjuSyi3NpXvuiK4eKKzZigtQ4khtP9xmBXAYoFW+khjmtIcXOwESBcCSTdRaWnfnTvJCyzDXFwH1OvJvPW4bkbRFOHMefNFLnwVicgKRd45yqcMa90TACCZqcbonJVFMAIikflW0UF/FT2G/u5XZmFFh19RMG3W8AzjE0kzxjmvT2WkQwhtQ2bsTSfNeb+G3kvLQKOFc6EG6ZpK9LaWZpFIrdTluW8fx5eX+zxOtrSbR1MThgAAKDh4rGXZc8arbrM/5DgOlel5hZHGmeXqb+Ky9GP5Cjv43Z7lGNFa97lbeE94VRNbJ5YeN6opjJP2T2sjjh3F6uybd9PjFeIT8cu77qIMT2Zdcs1TWXVFVsfZ0oZMZz2eKW6zigNfXnilFltaQaEQncepp2ZQ2FOZggbkdsKm8YXbhC0yjWgxWDv8AISbkAABEzWJnM8/EI9scKmD+N+6izuIJNOV/2Ukj002kkupxr4d4JUxWf/XHrlVLMme+CS5+GE44RzyUtdWpxAFDE31mfZY3WvUc+HdEbjQAyd2SRJAriqghabz0KtUDvHfJWhQrZhFLsh5qoEZeFwEd71HmT4nDwm++qjiTTwwWaWxtBIGRmYv7+6t7NnETuNyoDIXcPOYwRePeKktBI4mK8PRQWYxv78EZBI4e8TRVNccqREVyQRw68Psim898xcqNaxcct2/2ROHTvegFrYrhG+mY8VAKZHHcc6XIrq30w9lZbnhU9hBTTiakjpnRRsHp6+vsmPmZv65KrUTTxvrn3kiFObA7HTwVF2/l74JxYLhUZmnoqtLhSezv75Klhc2PbpG5UDWvLHrUZYKnDueu5EBHfj3kiw7Hw66HiBWDJynnn5r0YBiSTjPC7pVec1G3/JDhILSINZ7ML1vy/oi/fu8O/DeLzcv9ngtYNi0cBgTGFD9iszm59PLxErTrA/5HHI+RIzqswAwByuxWHoj8EaXYJlk4CNySDl9+iKN2E8vSqtFtJdjU9MfAIzajum+L7khjgcaY1+yYbScoGA8Jw3og3PGN91L6dhEK0MTF5N/H238EqALiM5VNbwkHCe74wVJOa2ZpGFYwQOkyKb+G7wR2ZFK1B/G5KtX0w9Z3+CrITAm+7vucEk3nLxrfcmi+Tz498EDnC8Cgpz5LKwS4VnuELm7uSt1rXrXPMoSSbor3VFkp4zSymNmLj9qe6Fjadbq9dyqWXs7xzURNAzjqolLZ4ZWsY4dnBQcye4TBSSZEnK/mVXyXj9rSeg86LKbQEg45k0HdVc9OF6Y2wtDJjHEjxgph0V7f3RdSoqlLGeP0ov5R3781BI3KPONBEnjkjYdo7Ic3jMC450Ci2APrEK+vmjtGFrocMj9JDvEEhKk76DhwqVS4k6BfsnCp+yIigMGBnv3IJJyjh40Vm0uwGHqoXBzA26Md2OCW9grHnAvV3NmDsxeR693oXWoibhd7Y9ylLsSG4Dv7q2nuip9s2v1DI1/FeCuyNbiROAJnorSbQJrqU8I7KJpGAr17omWVkTUyBORjG83zzWzQrBp2XfMDST9JAn65oImovrRVmc8YbtQ6NFoHvIAc10Sd4GEVgyvQC0JaSGyQIJbj5LnWVk5hJt3STAAoYG4RQ1NTeeq1HW1mLg80zETNKStRf+Hlzy9eT03V7muOyNoG6KmuYFZvpuXPcDXvJe+Nq21gMMm+DSKgw6c815/WGh2T7Vw2w1wq9oO2RvGIvArAqFKdceW49efcaYKbV327CZpFlDnAGjXEVIml0jA7lRYW30G8RMXgKOsTCMd169lMBg++c1AJ5dEmzcL/AKjugiMr8FrLC4ydqT14AZpROSgZAR7P+66sZbq91S7O2bnnIKaCyLyT6ZqlrDxHHcK+iVaEzO+87t35RPtxFAbsMO+dyQ61kTsuIrcLrlbQT7QRFPVZnHIjrxUcRi13TvuFHGaQ4wL6ct8qH4phvi78ILWOPfuj2D/QxfM9LygBzBHEfZRf+hLuPj5Shk5T5eKY61rW/OFf+nJ/i/obuisJJDbTeOhUWiCKFp6H2VKpcfXeboDiBLJj3wpyVt0QgilN0rANcPkmXTWsnwTWa/eP5HKkHzF84q7w59OTtWWgh1Q2ZE/T7ptvoB2Y2CDNKYLiM+IXiDtOJ44b4hENfOmazmSTvTaE6snStNXEiDZkcWxHFU3VzZgt5xvWF3xFalo+o353jicEp3xBa/2IxoBQ41IPunZB0ZO1Z6AAYaw1MXcJk3ItI1O6P2NqbnETT03rl2PxNaVO2TxAJGN8DGtVm0zXDnm90YiBB/5SCT1xV7E6MnZ0TUO00ElkZT4zEQnO1VZNoQJ3THh6rhv1g8No90YkEbt12EKrbWdo6rrR+6o4VgLO8S10ZQ9DY6sYLgBB7uR6ZqnaA2RQbNIo2DMhc3RNY7dmG/6lzHCSQQ1rTF31R5+S69udhhnSTJ+omA8RvkyDJpHJainOcJhlZqaSNqpBwkRl3wXRGqmAgtJFMJM8yV52y1pa2rvl/NjbJqGsb5iY5rpara9k2ZewPNwc7aIAGQuEZ5Jdk4TBlro5+oE3E55LEALJ5e28cpPrVaHscCRtzU3C4XDjA9Vyda22y0bRnZ2jdGUeqk+yn4TpWlFxknmVntLWsyOFVjOkExIqTd+cFHWokDHu9a3Z0NtdIcGmCRIIoY5US9R6tZ8uSADtG7fVU54m8DdKboOktssYmZmo4zhRSffViK8dQ6tsyCYHH0UGriW1edigDTQVu6XwsX67BMABs3Grj0MBdI6+ZDdl206sy0S3KKVnNSabjDL4LRNVsZgCOOW7O5NtdAacBPe5ZDr0yatO9zRTonWHxAR+6DhcLr6zzCXivVms6nBMhpnh5of0QUluPXqrttbTUNAH2ywCS/WwLpiIFayZgVi6+b802xTqzHaaobkPJVYaFBAAmea1aBpLbYFsEb2575Wxmi7ALgBMmrj4UFbvFWmZuJpzNZ6G2S0ACn5WBupwcJ4YUXV1haBocdn6omSZrW6b64Lz7tb2hn6iK3THgl01jhOXre/U9BssPc+ypupLvpFbpOFVgZrJxIFOY3Y0ylM/VnzTPKOUhLa6pa9L1M17ACWhwu8bqpDNAe0hsyIwM/gof1J5qRSl8Qbkw6zdH7TTCmPfkpZPHJ/6Tm08i0+qtZTrF5qNnC8BRPE65cV2ffFW430gIzYVpflzTxMmYJIqPYLm9Uyyjci+yM2MYj0+6hYReKd1uQCxpVls+1+4LT8sTcRxr+OCoWVBFO8FaSymwDu865zz5KArQ/RTBHj6U5JbbKPDyuQtGO33dnvcri7vvgn2dkOmHrVItmm/BBIiD3lkr2YOA3oGiYy5eBwWrYOzTpuQKBgmADIN4kXGvtyVWNs5p2mkh2YkHI1GCN1icLrvwq2Ppv8ADuiIj9NtC7aLiSLrvEUTPmC0BDnXESQLxjTwWd1kclGSDI+0JE+s54XBgsxVwgkXA0v9kLLCDAJc6pN0GnkjBBugbkw2EXgjGtFvx5piY/SrGyp9Ti3arGzgbuFIWDTT9dLlutrTKp5lYntvv7qpMuvHhN3JIam2YTGMz4R1r3mmCz3G/wDPe5Zt2DZjjKcwCvv9kOynAE0GFbvOcMVKbsLWZ19kB6o2jghc3DBRbdP4cMPeRfFPGK8/Jdhj3Eukk1IAnjjguT8Osl7oyvx7+67Bsjhiusfjx8n9pcDXcNoLzWIgVP2K5EXd/n7rt6/0Yw1xihIjEile81xXER34brlJ/XXjj+K4vjrX2R2Ljllyr3VBtEXYpgnIwe/RRv04ugb933wVutCcrxM1zgenJJNoDlOXH1oi2waVjvJVKamgZ+H3Cizt0jMDxPBUlwtSW4ODm7LZBvMmgvlPaKVrnwz41VWz4uGRi/OswmMt2gZ/fClYlZT9U5uW64HeiDKc88E510gRfvy64XZIXMugxw8eBvSAGx65ZZXKwwRiPSez1REHMCtAcc5VWeV58NwlUsT2bQMC6p9cZuqgjAXicB32U75AANeJx4d7lG2Bi+nYjvNCw2ABpPdMlH6KCZJ7wCYInPh7kKWjgBff+aogG6MBdkb8u4TCzA5eWfgh2qY8PO7mr2gRfigoNyjz9YuVPsweNOSWH5C5E60NwFO++SKrZkbqAoJHHvBNYMIlU2xMqKz6RZgBZvlzgV0bRmdevqqbZbuUd0UGB1iclYs+nTvgt2zXGe5Kr5PifxwVGX5Ypn3fPNMNnv7otJsRN44fdWLMYBRSHsg7zMIM4JrfxN9y2WjBAwi9KdZwb++4QIcI7x3ZfZCXUv5Jz7AXY5eyWyxzKSRLs/DNn+52Zive/wAV2bZ4GOHuseorPZsGn+0nqfwi0p5AcQJIaTzApxXSHkym5mXntd2pLh/UXbzNeOC5RGGKdbWhcZpISzuWXqiKiltGce6va75IO+CjsOHuirLqUBkR3CjTFZ4981CDco4ReOm7zqofgnWgJnNREy3IEAU4BRFtpLQ6dqnjf+VeyPPiO7lR1WcSR4KP1UQIa493K6y4xyYtFmc4I7/KI2gihrNaeJ5+awHQbQYyeKplha7UU7xVqSeTFqdaAmI7z4IrMAYADCvskWOq3GpEnr5roN1NdcTfefRWpTsxA41k434dElr6xI6jO7zWn9O4jdJTH6uaP4wc9oyeqlSdmLCLQc8kYOUSDPHPimWeqBWdocx7I7TVIGJ33KTbUZ4s4NN57MomggXc86BNdqoA/ufHL3Rfpxzf4GE9N8SA5vDh793qy9o/lfVb7HVlnXbFqeBb6oG6kbtSQ7Z4iUqTswYnWxPXrcqdaZ1W39F/58JB9FR1SDQbQO8iPJKk7MGV9qINPH7Khai8A9fVaGakdie+iv8AQyRSZF5n7JUm+DDNUTLUZc8OuC3WOpTiSYrkifq8AYzxSk7cXNcN2+YKN9rFei1M0RxMNqEx2qnRMb7vZXU7Yc19sKEnJUHG/O7Diun+mGKkg3YKWOqyb53pR2w5XzJqUq2JIIBgGkruv1GDjG8+ytmpGzfTeb8FNV7caN1ZphLAIq0QKXgRUb/ZVrG3LWEkgUOO4ySMlusNVAOEmIxlO0nVoA/eTOcb+i0875+wkiQjIp3Jupf3K9NpGomuu+mMvBZD8Pf7j0TWXbtxlxA2b4rkhdPXlK7H6ERe49PukO1M6bzH/H7pSxyR9c4yDyqEEnJdUajd/JxFYJ2TTxRH4edWX0GOyVKN4+uULOfyqXW/6d/3/wDyfdRPDf8A20s12TJLAU12vg4QW0p2FxWWQ7NL1HMi7djT8LntLt04S7Gi6czFoIGN61u1tZA/TZ4Qarg2NJ4nd2IVhtcpw8lrdnoxd4awsDgRuk+kqW+m2YuBnGq4ezh33RA28zXLwSc5SODF3P1Gzi4zOeHI8EbtZ2RH7O44rhtaT3uvVBt8JuvRi7zNMsv6HqaeKc3T7AmjTvEknzXnh+0tyQjvvNN06Iejbp1gcHAZA+6fY21i7/uRxj1vXlTYkXgjioxhNLkjMn/z4vYfPssLVpHD7omaVZXfMaeRXj3PcJgjl97lk0Rr7Rxa01FZnBWM2Z4I+vdWusLMOAkV4jwV2Fq19xBpP013LxekWDpAJqBU+laLo/DTCbY1iGHnctRlMsZcURFvT24cBBbSVT2wDDhOUeJTdJJInE+ErmaztIsiJM7oruzUlyg5+msYPqftGJAbFeaB2tLGP2yeZ6ryLbWOqI2pO5NneOGHobfXJFG7ImtMN29Zm64fNLlx9qaHmlFimzXVjDs2nxA48Rv4o2/EJEUBpVeeLFQhLNMXqWfELY2iwTjBhKbrxs3Tz+y85tYYKtqq1bPXD1DtfxhB4+EfdA/4hw2Rxn0Xm7xUoJyyTY68XqX69AbIHLan0pilWPxAJMiZOYuXlrQKthNjqxexGu2G/HnG9ahrOzbDiWmk0mehF68MCRci+a66SrbM8WL1Oka4DnSQQ03RfPCfFP0jXIeRSGjcOkyvGSbzKtloYvKWdUPbs+I2R+w9VF4kWzh/IqlF0xdB0Tdf5cSpAVE3jL3QkLi9dmAmOJ/CuckMYogIvy5bkFNOStrjN25W3FWDXl3CFr81ERN4ivfioWEcULWxUTiiM5RvQgFEMc0xWp670LXxHdQVZPNSMvRANsJBw2hgk6G/YkgQSInJaHkGe+SG0ZSqoS97sTJyXS+H7cbTgQdsihwAxC5z81erzFq08dyY/rHJH8Jerfbl1JMZBZdaWTgwzTdFSttmy5ZNd27tgnazpdlcujxx7LzIaAK3+Sh4pIuzx5orN3BYewWz30Vx391U04jDFDOSIC0F6ENKMGVYBqqhZYqNlA89ya6RchnP3VQlzT0VAFOLfwgbuQA1m5WWIoMZoSDd4Xq2Layl4pW/uUG1SLlC1AGHIkBW0oZBjz6IA2iO4XFA7vcohYPBRMAPZUVHQgzTFEGURus3f1MnDdzTGaI4n9vI0XOm5zj6VYtNRgqJP3TX6JaC8UriqbY2p/ifBKN4+pZgEd9VYj0zS26Naf0PPNaLLRXn+B4pS7x9LORRNuvvUtrN4mW3bktpoZBmZHshYi4mkIy7wSX2gAnwhU55gQDyCLMmtKLanv2SS88EF0oWfl5onDA3LN80HMwo15IvolFnOCLQ2AWgMTEjK/JZtpM0J31tJaSARWD13pEM5T5L2dgZauPru0hjqDCFr/1MC8buyuHra2JpIONJ8ZW59ebD+0OdKpqCzrfHNNOzmFl6knohcb8ke3fFe9ysNj27wSiwWdmYmvTuU0NzxVfPAFDeli2PJQsTmyMlRZHqr+YAgdb7k9PFCzxVBuMqG0mir5oT1LgUg3eSoNyvQh5vIULnYA9FfS4XZtBVtspB8NyVZB8/tPS9W4vyPQp6lwZ8qBXO6Vne5W+1cRHh9kBniqXCy6am9RAConp49y3QpkDimWWqTQ4Vv+yii6PImkauLJzQssBFRvUUQUNDeT9MRvyWhmiuui6Mb1FEoRtjhs45j3SXaMJgtryUUSg200ECJAjkhZowJgXK1EmBbtXNP8RXNU/VNnA+kTirUSi5A7U1mf4oRqZn9eSpRFuRN1awGjRK12di30VqJCSU+zs23rJbss8azdRWojVML9XNJF0cFX6fYtb9R6NUUWWqHZWNk24nZNbqq7e30cDE5/SoolrGMBbpWjE0FcoTbN9hWLxuKiiWk4wPRmWdpJbgayITn6I26AqUVYmKkbdWtIJ2RTcEhmj2WXgoogB1pZNMRPLJW3SbM3C+6iiirWqw9u0AQieBfAhRREmKB8phOE8PstH+hb/UVUURBfprf6eSiiiJcv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2575" y="-1927225"/>
            <a:ext cx="184731" cy="646331"/>
          </a:xfrm>
          <a:prstGeom prst="rect">
            <a:avLst/>
          </a:prstGeom>
          <a:noFill/>
          <a:extLst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endParaRPr lang="nl-NL" sz="36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9" name="Groep 18"/>
          <p:cNvGrpSpPr/>
          <p:nvPr/>
        </p:nvGrpSpPr>
        <p:grpSpPr>
          <a:xfrm>
            <a:off x="2063552" y="2459010"/>
            <a:ext cx="7560840" cy="1296144"/>
            <a:chOff x="827584" y="3140968"/>
            <a:chExt cx="4248472" cy="1224136"/>
          </a:xfrm>
        </p:grpSpPr>
        <p:cxnSp>
          <p:nvCxnSpPr>
            <p:cNvPr id="7" name="Rechte verbindingslijn 6"/>
            <p:cNvCxnSpPr/>
            <p:nvPr/>
          </p:nvCxnSpPr>
          <p:spPr>
            <a:xfrm>
              <a:off x="827584" y="4077072"/>
              <a:ext cx="12961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 flipH="1">
              <a:off x="2123728" y="3140968"/>
              <a:ext cx="457200" cy="9361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2580928" y="3140968"/>
              <a:ext cx="6480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3229000" y="3140968"/>
              <a:ext cx="550912" cy="1224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/>
            <p:cNvCxnSpPr/>
            <p:nvPr/>
          </p:nvCxnSpPr>
          <p:spPr>
            <a:xfrm>
              <a:off x="3779912" y="4365104"/>
              <a:ext cx="12961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/>
            <p:cNvCxnSpPr/>
            <p:nvPr/>
          </p:nvCxnSpPr>
          <p:spPr>
            <a:xfrm>
              <a:off x="3347864" y="3429000"/>
              <a:ext cx="17281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Vrije vorm 19"/>
          <p:cNvSpPr/>
          <p:nvPr/>
        </p:nvSpPr>
        <p:spPr>
          <a:xfrm>
            <a:off x="2055628" y="2456121"/>
            <a:ext cx="7612912" cy="1935126"/>
          </a:xfrm>
          <a:custGeom>
            <a:avLst/>
            <a:gdLst>
              <a:gd name="connsiteX0" fmla="*/ 10632 w 7612912"/>
              <a:gd name="connsiteY0" fmla="*/ 978195 h 1935126"/>
              <a:gd name="connsiteX1" fmla="*/ 2317898 w 7612912"/>
              <a:gd name="connsiteY1" fmla="*/ 999460 h 1935126"/>
              <a:gd name="connsiteX2" fmla="*/ 3125972 w 7612912"/>
              <a:gd name="connsiteY2" fmla="*/ 0 h 1935126"/>
              <a:gd name="connsiteX3" fmla="*/ 4295553 w 7612912"/>
              <a:gd name="connsiteY3" fmla="*/ 10632 h 1935126"/>
              <a:gd name="connsiteX4" fmla="*/ 5284381 w 7612912"/>
              <a:gd name="connsiteY4" fmla="*/ 1297172 h 1935126"/>
              <a:gd name="connsiteX5" fmla="*/ 7602279 w 7612912"/>
              <a:gd name="connsiteY5" fmla="*/ 1297172 h 1935126"/>
              <a:gd name="connsiteX6" fmla="*/ 7612912 w 7612912"/>
              <a:gd name="connsiteY6" fmla="*/ 1935126 h 1935126"/>
              <a:gd name="connsiteX7" fmla="*/ 0 w 7612912"/>
              <a:gd name="connsiteY7" fmla="*/ 1913860 h 1935126"/>
              <a:gd name="connsiteX8" fmla="*/ 10632 w 7612912"/>
              <a:gd name="connsiteY8" fmla="*/ 978195 h 193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12" h="1935126">
                <a:moveTo>
                  <a:pt x="10632" y="978195"/>
                </a:moveTo>
                <a:lnTo>
                  <a:pt x="2317898" y="999460"/>
                </a:lnTo>
                <a:lnTo>
                  <a:pt x="3125972" y="0"/>
                </a:lnTo>
                <a:lnTo>
                  <a:pt x="4295553" y="10632"/>
                </a:lnTo>
                <a:lnTo>
                  <a:pt x="5284381" y="1297172"/>
                </a:lnTo>
                <a:lnTo>
                  <a:pt x="7602279" y="1297172"/>
                </a:lnTo>
                <a:lnTo>
                  <a:pt x="7612912" y="1935126"/>
                </a:lnTo>
                <a:lnTo>
                  <a:pt x="0" y="1913860"/>
                </a:lnTo>
                <a:lnTo>
                  <a:pt x="10632" y="978195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Vrije vorm 20"/>
          <p:cNvSpPr/>
          <p:nvPr/>
        </p:nvSpPr>
        <p:spPr>
          <a:xfrm>
            <a:off x="6574465" y="2764465"/>
            <a:ext cx="3051544" cy="988828"/>
          </a:xfrm>
          <a:custGeom>
            <a:avLst/>
            <a:gdLst>
              <a:gd name="connsiteX0" fmla="*/ 0 w 3051544"/>
              <a:gd name="connsiteY0" fmla="*/ 0 h 988828"/>
              <a:gd name="connsiteX1" fmla="*/ 765544 w 3051544"/>
              <a:gd name="connsiteY1" fmla="*/ 988828 h 988828"/>
              <a:gd name="connsiteX2" fmla="*/ 3051544 w 3051544"/>
              <a:gd name="connsiteY2" fmla="*/ 988828 h 988828"/>
              <a:gd name="connsiteX3" fmla="*/ 3019647 w 3051544"/>
              <a:gd name="connsiteY3" fmla="*/ 0 h 988828"/>
              <a:gd name="connsiteX4" fmla="*/ 0 w 3051544"/>
              <a:gd name="connsiteY4" fmla="*/ 0 h 98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1544" h="988828">
                <a:moveTo>
                  <a:pt x="0" y="0"/>
                </a:moveTo>
                <a:lnTo>
                  <a:pt x="765544" y="988828"/>
                </a:lnTo>
                <a:lnTo>
                  <a:pt x="3051544" y="988828"/>
                </a:lnTo>
                <a:lnTo>
                  <a:pt x="3019647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8184233" y="2460561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+ 3,50 m NAP</a:t>
            </a:r>
            <a:endParaRPr lang="nl-NL" dirty="0"/>
          </a:p>
        </p:txBody>
      </p:sp>
      <p:sp>
        <p:nvSpPr>
          <p:cNvPr id="26" name="Tekstvak 25"/>
          <p:cNvSpPr txBox="1"/>
          <p:nvPr/>
        </p:nvSpPr>
        <p:spPr>
          <a:xfrm>
            <a:off x="2662903" y="4797152"/>
            <a:ext cx="6601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De bovenkant van de dijk is 1,5 m hoger dan de waterspiegel.</a:t>
            </a:r>
          </a:p>
          <a:p>
            <a:r>
              <a:rPr lang="nl-NL" dirty="0"/>
              <a:t>Het land is 6,5 m lager dan de bovenkant van de dijk.</a:t>
            </a:r>
          </a:p>
          <a:p>
            <a:r>
              <a:rPr lang="nl-NL" dirty="0"/>
              <a:t>Hoe hoog is het land?</a:t>
            </a:r>
            <a:endParaRPr lang="nl-NL" dirty="0"/>
          </a:p>
        </p:txBody>
      </p:sp>
      <p:sp>
        <p:nvSpPr>
          <p:cNvPr id="27" name="Tekstvak 26"/>
          <p:cNvSpPr txBox="1"/>
          <p:nvPr/>
        </p:nvSpPr>
        <p:spPr>
          <a:xfrm>
            <a:off x="5225392" y="2395133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1,50 m</a:t>
            </a:r>
            <a:endParaRPr lang="nl-NL" dirty="0"/>
          </a:p>
        </p:txBody>
      </p:sp>
      <p:cxnSp>
        <p:nvCxnSpPr>
          <p:cNvPr id="24" name="Rechte verbindingslijn met pijl 23"/>
          <p:cNvCxnSpPr/>
          <p:nvPr/>
        </p:nvCxnSpPr>
        <p:spPr>
          <a:xfrm flipV="1">
            <a:off x="6056068" y="2456121"/>
            <a:ext cx="0" cy="3083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kstvak 29"/>
          <p:cNvSpPr txBox="1"/>
          <p:nvPr/>
        </p:nvSpPr>
        <p:spPr>
          <a:xfrm>
            <a:off x="3169946" y="2645227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6,50 m</a:t>
            </a:r>
            <a:endParaRPr lang="nl-NL" dirty="0"/>
          </a:p>
        </p:txBody>
      </p:sp>
      <p:cxnSp>
        <p:nvCxnSpPr>
          <p:cNvPr id="31" name="Rechte verbindingslijn met pijl 30"/>
          <p:cNvCxnSpPr/>
          <p:nvPr/>
        </p:nvCxnSpPr>
        <p:spPr>
          <a:xfrm flipV="1">
            <a:off x="4000622" y="2460562"/>
            <a:ext cx="0" cy="96312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>
            <a:endCxn id="27" idx="2"/>
          </p:cNvCxnSpPr>
          <p:nvPr/>
        </p:nvCxnSpPr>
        <p:spPr>
          <a:xfrm flipH="1">
            <a:off x="5673592" y="2763985"/>
            <a:ext cx="1153885" cy="4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Rechte verbindingslijn 34"/>
          <p:cNvCxnSpPr/>
          <p:nvPr/>
        </p:nvCxnSpPr>
        <p:spPr>
          <a:xfrm flipH="1">
            <a:off x="3719736" y="2455641"/>
            <a:ext cx="1455162" cy="4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kstvak 32"/>
          <p:cNvSpPr txBox="1"/>
          <p:nvPr/>
        </p:nvSpPr>
        <p:spPr>
          <a:xfrm>
            <a:off x="2764030" y="5836622"/>
            <a:ext cx="5669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Bovenkant dijk:    + 3,50 m + 1,50 m = + 5,00 m NAP </a:t>
            </a:r>
            <a:endParaRPr lang="nl-NL" dirty="0"/>
          </a:p>
        </p:txBody>
      </p:sp>
      <p:sp>
        <p:nvSpPr>
          <p:cNvPr id="38" name="Tekstvak 37"/>
          <p:cNvSpPr txBox="1"/>
          <p:nvPr/>
        </p:nvSpPr>
        <p:spPr>
          <a:xfrm>
            <a:off x="2784659" y="6173688"/>
            <a:ext cx="5718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Land:                     + 5,00 m - 6,50 m = - 1,50 m NAP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470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/>
      <p:bldP spid="3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63553" y="548680"/>
            <a:ext cx="2896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Waterpassing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" t="2555" r="5970" b="401"/>
          <a:stretch/>
        </p:blipFill>
        <p:spPr bwMode="auto">
          <a:xfrm>
            <a:off x="1906073" y="1622737"/>
            <a:ext cx="6516710" cy="377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30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63552" y="548680"/>
            <a:ext cx="2784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Waterpassen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927648" y="1305270"/>
            <a:ext cx="2358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Aflezen hoogte</a:t>
            </a:r>
            <a:endParaRPr lang="nl-NL" sz="2400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6384033" y="2080117"/>
            <a:ext cx="433222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Draden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err="1"/>
              <a:t>Middendraad</a:t>
            </a:r>
            <a:endParaRPr lang="nl-NL" dirty="0"/>
          </a:p>
          <a:p>
            <a:pPr marL="285750" indent="-285750">
              <a:buFont typeface="Arial" pitchFamily="34" charset="0"/>
              <a:buChar char="•"/>
            </a:pPr>
            <a:r>
              <a:rPr lang="nl-NL" dirty="0" err="1"/>
              <a:t>Bovendraad</a:t>
            </a:r>
            <a:endParaRPr lang="nl-NL" dirty="0"/>
          </a:p>
          <a:p>
            <a:pPr marL="285750" indent="-285750">
              <a:buFont typeface="Arial" pitchFamily="34" charset="0"/>
              <a:buChar char="•"/>
            </a:pPr>
            <a:r>
              <a:rPr lang="nl-NL" dirty="0" err="1"/>
              <a:t>Onderdraad</a:t>
            </a:r>
            <a:endParaRPr lang="nl-NL" dirty="0"/>
          </a:p>
        </p:txBody>
      </p:sp>
      <p:pic>
        <p:nvPicPr>
          <p:cNvPr id="3074" name="Picture 2" descr="https://encrypted-tbn0.gstatic.com/images?q=tbn:ANd9GcQDQq0ldZ4SKoMURnKMYmVw8LTeBidwPm9etATjKzw7WPdgidMI1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825554"/>
            <a:ext cx="3096344" cy="309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28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63552" y="548680"/>
            <a:ext cx="2784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Waterpassen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927648" y="1305270"/>
            <a:ext cx="33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Controle </a:t>
            </a:r>
            <a:r>
              <a:rPr lang="nl-NL" sz="2400" b="1" dirty="0" err="1"/>
              <a:t>middendraad</a:t>
            </a:r>
            <a:endParaRPr lang="nl-NL" sz="2400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6384033" y="2080117"/>
            <a:ext cx="433222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Controle</a:t>
            </a:r>
          </a:p>
          <a:p>
            <a:r>
              <a:rPr lang="nl-NL" dirty="0" err="1"/>
              <a:t>Middendraad</a:t>
            </a:r>
            <a:r>
              <a:rPr lang="nl-NL" dirty="0"/>
              <a:t> = 1422</a:t>
            </a:r>
          </a:p>
          <a:p>
            <a:endParaRPr lang="nl-NL" dirty="0"/>
          </a:p>
          <a:p>
            <a:r>
              <a:rPr lang="nl-NL" dirty="0" err="1"/>
              <a:t>Bovendraad</a:t>
            </a:r>
            <a:r>
              <a:rPr lang="nl-NL" dirty="0"/>
              <a:t> = 1500</a:t>
            </a:r>
            <a:endParaRPr lang="nl-NL" dirty="0"/>
          </a:p>
          <a:p>
            <a:r>
              <a:rPr lang="nl-NL" dirty="0" err="1"/>
              <a:t>Onderdraad</a:t>
            </a:r>
            <a:r>
              <a:rPr lang="nl-NL" dirty="0"/>
              <a:t> = </a:t>
            </a:r>
            <a:r>
              <a:rPr lang="nl-NL" u="sng" dirty="0"/>
              <a:t>1344 +</a:t>
            </a:r>
          </a:p>
          <a:p>
            <a:r>
              <a:rPr lang="nl-NL" dirty="0"/>
              <a:t>Som              =  2844     </a:t>
            </a:r>
          </a:p>
        </p:txBody>
      </p:sp>
      <p:pic>
        <p:nvPicPr>
          <p:cNvPr id="3074" name="Picture 2" descr="https://encrypted-tbn0.gstatic.com/images?q=tbn:ANd9GcQDQq0ldZ4SKoMURnKMYmVw8LTeBidwPm9etATjKzw7WPdgidMI1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825554"/>
            <a:ext cx="3096344" cy="309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8594153" y="3481640"/>
            <a:ext cx="1414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dirty="0">
                <a:solidFill>
                  <a:prstClr val="black"/>
                </a:solidFill>
              </a:rPr>
              <a:t>:   2 =  1422</a:t>
            </a:r>
          </a:p>
        </p:txBody>
      </p:sp>
    </p:spTree>
    <p:extLst>
      <p:ext uri="{BB962C8B-B14F-4D97-AF65-F5344CB8AC3E}">
        <p14:creationId xmlns:p14="http://schemas.microsoft.com/office/powerpoint/2010/main" val="68314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63552" y="548680"/>
            <a:ext cx="2784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Waterpassen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927648" y="1305270"/>
            <a:ext cx="2621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Afstandsbepaling</a:t>
            </a:r>
            <a:endParaRPr lang="nl-NL" sz="2400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6384033" y="2080117"/>
            <a:ext cx="433222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Afstand</a:t>
            </a:r>
          </a:p>
          <a:p>
            <a:r>
              <a:rPr lang="nl-NL" dirty="0" err="1"/>
              <a:t>Bovendraad</a:t>
            </a:r>
            <a:r>
              <a:rPr lang="nl-NL" dirty="0"/>
              <a:t> = 1500</a:t>
            </a:r>
          </a:p>
          <a:p>
            <a:r>
              <a:rPr lang="nl-NL" dirty="0" err="1"/>
              <a:t>Onderdraad</a:t>
            </a:r>
            <a:r>
              <a:rPr lang="nl-NL" dirty="0"/>
              <a:t> = </a:t>
            </a:r>
            <a:r>
              <a:rPr lang="nl-NL" u="sng" dirty="0"/>
              <a:t>1344 -</a:t>
            </a:r>
          </a:p>
          <a:p>
            <a:r>
              <a:rPr lang="nl-NL" dirty="0"/>
              <a:t>Verschil =           156 </a:t>
            </a:r>
          </a:p>
        </p:txBody>
      </p:sp>
      <p:pic>
        <p:nvPicPr>
          <p:cNvPr id="3074" name="Picture 2" descr="https://encrypted-tbn0.gstatic.com/images?q=tbn:ANd9GcQDQq0ldZ4SKoMURnKMYmVw8LTeBidwPm9etATjKzw7WPdgidMI1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825554"/>
            <a:ext cx="3096344" cy="309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8400257" y="2941891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dirty="0">
                <a:solidFill>
                  <a:prstClr val="black"/>
                </a:solidFill>
              </a:rPr>
              <a:t>X 100 </a:t>
            </a:r>
            <a:r>
              <a:rPr lang="nl-NL" dirty="0">
                <a:solidFill>
                  <a:prstClr val="black"/>
                </a:solidFill>
              </a:rPr>
              <a:t>=  </a:t>
            </a:r>
            <a:r>
              <a:rPr lang="nl-NL" dirty="0">
                <a:solidFill>
                  <a:prstClr val="black"/>
                </a:solidFill>
              </a:rPr>
              <a:t>15,6 m</a:t>
            </a:r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4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63552" y="548680"/>
            <a:ext cx="2784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Waterpassen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927648" y="1305270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Aflezen</a:t>
            </a:r>
            <a:endParaRPr lang="nl-NL" sz="2400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6384033" y="2080118"/>
            <a:ext cx="433222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Opdracht</a:t>
            </a:r>
          </a:p>
          <a:p>
            <a:r>
              <a:rPr lang="nl-NL" dirty="0"/>
              <a:t>Maak op It’s Learning:</a:t>
            </a:r>
          </a:p>
          <a:p>
            <a:r>
              <a:rPr lang="nl-NL" dirty="0"/>
              <a:t>	</a:t>
            </a:r>
            <a:r>
              <a:rPr lang="nl-NL" dirty="0" smtClean="0"/>
              <a:t>aflezen </a:t>
            </a:r>
            <a:r>
              <a:rPr lang="nl-NL" dirty="0"/>
              <a:t>baak</a:t>
            </a:r>
          </a:p>
          <a:p>
            <a:endParaRPr lang="nl-NL" dirty="0"/>
          </a:p>
          <a:p>
            <a:r>
              <a:rPr lang="nl-NL" dirty="0"/>
              <a:t>Let op: minimaal 90% goed</a:t>
            </a:r>
          </a:p>
        </p:txBody>
      </p:sp>
      <p:pic>
        <p:nvPicPr>
          <p:cNvPr id="3074" name="Picture 2" descr="https://encrypted-tbn0.gstatic.com/images?q=tbn:ANd9GcQDQq0ldZ4SKoMURnKMYmVw8LTeBidwPm9etATjKzw7WPdgidMI1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825554"/>
            <a:ext cx="3096344" cy="309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80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63553" y="548680"/>
            <a:ext cx="3520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Lijnen uitzetten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927649" y="1305270"/>
            <a:ext cx="2183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tussenzichten</a:t>
            </a:r>
            <a:endParaRPr lang="nl-NL" sz="2400" b="1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2495600" y="4365104"/>
            <a:ext cx="6984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9264352" y="3429000"/>
            <a:ext cx="0" cy="936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3071664" y="3429000"/>
            <a:ext cx="0" cy="936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C:\Users\peterm01\AppData\Local\Microsoft\Windows\Temporary Internet Files\Content.IE5\GMJPVBID\MC900441896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392"/>
          <a:stretch/>
        </p:blipFill>
        <p:spPr bwMode="auto">
          <a:xfrm>
            <a:off x="1775520" y="3429000"/>
            <a:ext cx="729190" cy="97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peterm01\AppData\Local\Microsoft\Windows\Temporary Internet Files\Content.IE5\GMJPVBID\MC900441896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392"/>
          <a:stretch/>
        </p:blipFill>
        <p:spPr bwMode="auto">
          <a:xfrm rot="379655" flipH="1">
            <a:off x="7869486" y="3569997"/>
            <a:ext cx="729190" cy="97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echte verbindingslijn 11"/>
          <p:cNvCxnSpPr/>
          <p:nvPr/>
        </p:nvCxnSpPr>
        <p:spPr>
          <a:xfrm>
            <a:off x="7896200" y="3448341"/>
            <a:ext cx="0" cy="936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2351584" y="3645025"/>
            <a:ext cx="6912768" cy="72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08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63553" y="548680"/>
            <a:ext cx="2896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Waterpassing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988841"/>
            <a:ext cx="40195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6"/>
          <a:stretch/>
        </p:blipFill>
        <p:spPr bwMode="auto">
          <a:xfrm>
            <a:off x="5691963" y="1772816"/>
            <a:ext cx="343926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563683" y="4293096"/>
            <a:ext cx="2460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Op </a:t>
            </a:r>
            <a:r>
              <a:rPr lang="nl-NL" sz="1600" dirty="0" err="1"/>
              <a:t>postite</a:t>
            </a:r>
            <a:r>
              <a:rPr lang="nl-NL" sz="1600" dirty="0"/>
              <a:t> 1:</a:t>
            </a:r>
          </a:p>
          <a:p>
            <a:r>
              <a:rPr lang="nl-NL" sz="1600" dirty="0"/>
              <a:t>	</a:t>
            </a:r>
            <a:r>
              <a:rPr lang="nl-NL" sz="1600" dirty="0" err="1"/>
              <a:t>Achterbaak</a:t>
            </a:r>
            <a:r>
              <a:rPr lang="nl-NL" sz="1600" dirty="0"/>
              <a:t> (a)	0845</a:t>
            </a:r>
          </a:p>
          <a:p>
            <a:r>
              <a:rPr lang="nl-NL" sz="1600" dirty="0"/>
              <a:t>	</a:t>
            </a:r>
            <a:r>
              <a:rPr lang="nl-NL" sz="1600" dirty="0" err="1"/>
              <a:t>Voorbaak</a:t>
            </a:r>
            <a:r>
              <a:rPr lang="nl-NL" sz="1600" dirty="0"/>
              <a:t> (b)	1213</a:t>
            </a:r>
          </a:p>
          <a:p>
            <a:endParaRPr lang="nl-NL" sz="1600" dirty="0"/>
          </a:p>
          <a:p>
            <a:r>
              <a:rPr lang="nl-NL" sz="1600" dirty="0"/>
              <a:t>Op positie 2:</a:t>
            </a:r>
          </a:p>
          <a:p>
            <a:r>
              <a:rPr lang="nl-NL" sz="1600" dirty="0"/>
              <a:t>	</a:t>
            </a:r>
            <a:r>
              <a:rPr lang="nl-NL" sz="1600" dirty="0" err="1"/>
              <a:t>Achterbaak</a:t>
            </a:r>
            <a:r>
              <a:rPr lang="nl-NL" sz="1600" dirty="0"/>
              <a:t> (a)	1088</a:t>
            </a:r>
          </a:p>
          <a:p>
            <a:r>
              <a:rPr lang="nl-NL" sz="1600" dirty="0"/>
              <a:t>	</a:t>
            </a:r>
            <a:r>
              <a:rPr lang="nl-NL" sz="1600" dirty="0" err="1"/>
              <a:t>Voorbaak</a:t>
            </a:r>
            <a:r>
              <a:rPr lang="nl-NL" sz="1600" dirty="0"/>
              <a:t> (b)	1507</a:t>
            </a:r>
            <a:endParaRPr lang="nl-NL" sz="1600" dirty="0"/>
          </a:p>
        </p:txBody>
      </p:sp>
      <p:sp>
        <p:nvSpPr>
          <p:cNvPr id="4" name="Tekstvak 3"/>
          <p:cNvSpPr txBox="1"/>
          <p:nvPr/>
        </p:nvSpPr>
        <p:spPr>
          <a:xfrm>
            <a:off x="2855641" y="1256567"/>
            <a:ext cx="3478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Hoogte punt A is + 12,64 m NAP.</a:t>
            </a:r>
          </a:p>
          <a:p>
            <a:r>
              <a:rPr lang="nl-NL" dirty="0"/>
              <a:t>Bereken de hoogte van punt B.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956774" y="3923764"/>
            <a:ext cx="105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Positie 1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6744072" y="4571836"/>
            <a:ext cx="105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Positie 2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4935120" y="5024611"/>
            <a:ext cx="56731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Hoogte punt A = 	     12,64 m                          = 12640 mm</a:t>
            </a:r>
          </a:p>
          <a:p>
            <a:r>
              <a:rPr lang="nl-NL" dirty="0"/>
              <a:t>Hoogte tussenpunt =   12640 + 845 – 1213     = 12272 mm</a:t>
            </a:r>
          </a:p>
          <a:p>
            <a:r>
              <a:rPr lang="nl-NL" dirty="0"/>
              <a:t>Hoogte punt B =           12272 + 1088 – 1507   = 11853 mm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965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135560" y="1052737"/>
            <a:ext cx="7425366" cy="5493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nl-NL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Wat moet je kunnen voor de toets:</a:t>
            </a:r>
          </a:p>
          <a:p>
            <a:endParaRPr lang="nl-NL" dirty="0"/>
          </a:p>
          <a:p>
            <a:pPr>
              <a:lnSpc>
                <a:spcPct val="150000"/>
              </a:lnSpc>
            </a:pPr>
            <a:r>
              <a:rPr lang="nl-NL" dirty="0"/>
              <a:t>Hulpmiddelen benoemen en aangeven waarvoor je ze gebruikt.</a:t>
            </a:r>
          </a:p>
          <a:p>
            <a:pPr>
              <a:lnSpc>
                <a:spcPct val="150000"/>
              </a:lnSpc>
            </a:pPr>
            <a:r>
              <a:rPr lang="nl-NL" dirty="0"/>
              <a:t>Omschrijven hoe je een rechte lijn uitzet.</a:t>
            </a:r>
          </a:p>
          <a:p>
            <a:pPr>
              <a:lnSpc>
                <a:spcPct val="150000"/>
              </a:lnSpc>
            </a:pPr>
            <a:r>
              <a:rPr lang="nl-NL" dirty="0"/>
              <a:t>Omschrijven hoe je een haakse lijn uitzet.</a:t>
            </a:r>
          </a:p>
          <a:p>
            <a:pPr>
              <a:lnSpc>
                <a:spcPct val="150000"/>
              </a:lnSpc>
            </a:pPr>
            <a:r>
              <a:rPr lang="nl-NL" dirty="0"/>
              <a:t>Oppervlakte berekenen van objecten.</a:t>
            </a:r>
          </a:p>
          <a:p>
            <a:pPr>
              <a:lnSpc>
                <a:spcPct val="150000"/>
              </a:lnSpc>
            </a:pPr>
            <a:r>
              <a:rPr lang="nl-NL" dirty="0"/>
              <a:t>Tekenregels voor landmeten toepassen.</a:t>
            </a:r>
          </a:p>
          <a:p>
            <a:pPr>
              <a:lnSpc>
                <a:spcPct val="150000"/>
              </a:lnSpc>
            </a:pPr>
            <a:r>
              <a:rPr lang="nl-NL" dirty="0"/>
              <a:t>Omschrijven hoe je een waterpastoestel opzet en instelt</a:t>
            </a:r>
            <a:r>
              <a:rPr lang="nl-NL" dirty="0"/>
              <a:t>. </a:t>
            </a:r>
            <a:endParaRPr lang="nl-NL" dirty="0"/>
          </a:p>
          <a:p>
            <a:pPr>
              <a:lnSpc>
                <a:spcPct val="150000"/>
              </a:lnSpc>
            </a:pPr>
            <a:r>
              <a:rPr lang="nl-NL" dirty="0"/>
              <a:t>NAP </a:t>
            </a:r>
            <a:r>
              <a:rPr lang="nl-NL" dirty="0"/>
              <a:t>en NAP-bouten uitleggen</a:t>
            </a:r>
            <a:r>
              <a:rPr lang="nl-NL" dirty="0"/>
              <a:t>.</a:t>
            </a:r>
            <a:r>
              <a:rPr lang="nl-NL" dirty="0"/>
              <a:t> </a:t>
            </a:r>
            <a:endParaRPr lang="nl-NL" dirty="0"/>
          </a:p>
          <a:p>
            <a:pPr>
              <a:lnSpc>
                <a:spcPct val="150000"/>
              </a:lnSpc>
            </a:pPr>
            <a:r>
              <a:rPr lang="nl-NL" dirty="0"/>
              <a:t>Hoogte </a:t>
            </a:r>
            <a:r>
              <a:rPr lang="nl-NL" dirty="0"/>
              <a:t>berekenen in NAP</a:t>
            </a:r>
          </a:p>
          <a:p>
            <a:pPr>
              <a:lnSpc>
                <a:spcPct val="150000"/>
              </a:lnSpc>
            </a:pPr>
            <a:r>
              <a:rPr lang="nl-NL" dirty="0"/>
              <a:t>Een baak aflezen, inclusief controle en afstandsberekening.</a:t>
            </a:r>
          </a:p>
          <a:p>
            <a:pPr>
              <a:lnSpc>
                <a:spcPct val="150000"/>
              </a:lnSpc>
            </a:pPr>
            <a:r>
              <a:rPr lang="nl-NL" dirty="0"/>
              <a:t>Hoogte berekenen </a:t>
            </a:r>
            <a:r>
              <a:rPr lang="nl-NL" dirty="0"/>
              <a:t>uit baakaflezingen.</a:t>
            </a:r>
          </a:p>
          <a:p>
            <a:pPr>
              <a:lnSpc>
                <a:spcPct val="150000"/>
              </a:lnSpc>
            </a:pPr>
            <a:endParaRPr lang="nl-NL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62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63553" y="548680"/>
            <a:ext cx="3520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Lijnen</a:t>
            </a:r>
            <a:r>
              <a:rPr lang="nl-NL" dirty="0"/>
              <a:t> uitzetten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927649" y="1305270"/>
            <a:ext cx="2183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tussenzichten</a:t>
            </a:r>
            <a:endParaRPr lang="nl-NL" sz="2400" b="1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2495600" y="4365104"/>
            <a:ext cx="6984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9264352" y="3429000"/>
            <a:ext cx="0" cy="936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3071664" y="3429000"/>
            <a:ext cx="0" cy="936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C:\Users\peterm01\AppData\Local\Microsoft\Windows\Temporary Internet Files\Content.IE5\GMJPVBID\MC900441896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392"/>
          <a:stretch/>
        </p:blipFill>
        <p:spPr bwMode="auto">
          <a:xfrm>
            <a:off x="1775520" y="3429000"/>
            <a:ext cx="729190" cy="97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peterm01\AppData\Local\Microsoft\Windows\Temporary Internet Files\Content.IE5\GMJPVBID\MC900441896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392"/>
          <a:stretch/>
        </p:blipFill>
        <p:spPr bwMode="auto">
          <a:xfrm rot="379655" flipH="1">
            <a:off x="6579544" y="3569996"/>
            <a:ext cx="729190" cy="97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echte verbindingslijn 11"/>
          <p:cNvCxnSpPr/>
          <p:nvPr/>
        </p:nvCxnSpPr>
        <p:spPr>
          <a:xfrm>
            <a:off x="7896200" y="3448341"/>
            <a:ext cx="0" cy="936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2351584" y="3645025"/>
            <a:ext cx="5544616" cy="72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6528048" y="3448341"/>
            <a:ext cx="0" cy="936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41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63553" y="548680"/>
            <a:ext cx="3520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Lijnen uitzetten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927649" y="1305270"/>
            <a:ext cx="2183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tussenzichten</a:t>
            </a:r>
            <a:endParaRPr lang="nl-NL" sz="2400" b="1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2495600" y="4365104"/>
            <a:ext cx="6984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9264352" y="3429000"/>
            <a:ext cx="0" cy="936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3071664" y="3429000"/>
            <a:ext cx="0" cy="936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C:\Users\peterm01\AppData\Local\Microsoft\Windows\Temporary Internet Files\Content.IE5\GMJPVBID\MC900441896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392"/>
          <a:stretch/>
        </p:blipFill>
        <p:spPr bwMode="auto">
          <a:xfrm>
            <a:off x="1775520" y="3429000"/>
            <a:ext cx="729190" cy="97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peterm01\AppData\Local\Microsoft\Windows\Temporary Internet Files\Content.IE5\GMJPVBID\MC900441896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392"/>
          <a:stretch/>
        </p:blipFill>
        <p:spPr bwMode="auto">
          <a:xfrm rot="379655" flipH="1">
            <a:off x="5139385" y="3569995"/>
            <a:ext cx="729190" cy="97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echte verbindingslijn 11"/>
          <p:cNvCxnSpPr/>
          <p:nvPr/>
        </p:nvCxnSpPr>
        <p:spPr>
          <a:xfrm>
            <a:off x="7896200" y="3448341"/>
            <a:ext cx="0" cy="936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2351584" y="3645025"/>
            <a:ext cx="4176464" cy="72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6528048" y="3448341"/>
            <a:ext cx="0" cy="936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5095561" y="3448341"/>
            <a:ext cx="0" cy="936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65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63553" y="548680"/>
            <a:ext cx="3520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Lijnen uitzetten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927649" y="1305270"/>
            <a:ext cx="5134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Vooruitzichten (meeloopmethode)</a:t>
            </a:r>
            <a:endParaRPr lang="nl-NL" sz="2400" b="1" dirty="0"/>
          </a:p>
        </p:txBody>
      </p:sp>
      <p:cxnSp>
        <p:nvCxnSpPr>
          <p:cNvPr id="4" name="Rechte verbindingslijn 3"/>
          <p:cNvCxnSpPr/>
          <p:nvPr/>
        </p:nvCxnSpPr>
        <p:spPr>
          <a:xfrm>
            <a:off x="2495600" y="4365104"/>
            <a:ext cx="6984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/>
          <p:cNvCxnSpPr/>
          <p:nvPr/>
        </p:nvCxnSpPr>
        <p:spPr>
          <a:xfrm>
            <a:off x="9264352" y="3429000"/>
            <a:ext cx="0" cy="936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3071664" y="3429000"/>
            <a:ext cx="0" cy="936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peterm01\AppData\Local\Microsoft\Windows\Temporary Internet Files\Content.IE5\GMJPVBID\MC900441896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392"/>
          <a:stretch/>
        </p:blipFill>
        <p:spPr bwMode="auto">
          <a:xfrm>
            <a:off x="1775520" y="3429000"/>
            <a:ext cx="729190" cy="97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peterm01\AppData\Local\Microsoft\Windows\Temporary Internet Files\Content.IE5\GMJPVBID\MC900441896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392"/>
          <a:stretch/>
        </p:blipFill>
        <p:spPr bwMode="auto">
          <a:xfrm rot="379655" flipH="1">
            <a:off x="4163185" y="3569126"/>
            <a:ext cx="729190" cy="97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Rechte verbindingslijn 9"/>
          <p:cNvCxnSpPr/>
          <p:nvPr/>
        </p:nvCxnSpPr>
        <p:spPr>
          <a:xfrm>
            <a:off x="2351584" y="3645024"/>
            <a:ext cx="6912768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4151784" y="3429000"/>
            <a:ext cx="0" cy="936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59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63553" y="548680"/>
            <a:ext cx="3520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Lijnen uitzetten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927649" y="1305270"/>
            <a:ext cx="5134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Vooruitzichten (meeloopmethode)</a:t>
            </a:r>
            <a:endParaRPr lang="nl-NL" sz="2400" b="1" dirty="0"/>
          </a:p>
        </p:txBody>
      </p:sp>
      <p:cxnSp>
        <p:nvCxnSpPr>
          <p:cNvPr id="4" name="Rechte verbindingslijn 3"/>
          <p:cNvCxnSpPr/>
          <p:nvPr/>
        </p:nvCxnSpPr>
        <p:spPr>
          <a:xfrm>
            <a:off x="2495600" y="4365104"/>
            <a:ext cx="6984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/>
          <p:cNvCxnSpPr/>
          <p:nvPr/>
        </p:nvCxnSpPr>
        <p:spPr>
          <a:xfrm>
            <a:off x="9264352" y="3429000"/>
            <a:ext cx="0" cy="936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3071664" y="3429000"/>
            <a:ext cx="0" cy="936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peterm01\AppData\Local\Microsoft\Windows\Temporary Internet Files\Content.IE5\GMJPVBID\MC900441896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392"/>
          <a:stretch/>
        </p:blipFill>
        <p:spPr bwMode="auto">
          <a:xfrm>
            <a:off x="2855640" y="3460956"/>
            <a:ext cx="729190" cy="97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Rechte verbindingslijn 9"/>
          <p:cNvCxnSpPr/>
          <p:nvPr/>
        </p:nvCxnSpPr>
        <p:spPr>
          <a:xfrm>
            <a:off x="3503712" y="3645024"/>
            <a:ext cx="576064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4151784" y="3429000"/>
            <a:ext cx="0" cy="936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peterm01\AppData\Local\Microsoft\Windows\Temporary Internet Files\Content.IE5\GMJPVBID\MC900441896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392"/>
          <a:stretch/>
        </p:blipFill>
        <p:spPr bwMode="auto">
          <a:xfrm rot="379655" flipH="1">
            <a:off x="5315315" y="3569126"/>
            <a:ext cx="729190" cy="97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Rechte verbindingslijn 12"/>
          <p:cNvCxnSpPr/>
          <p:nvPr/>
        </p:nvCxnSpPr>
        <p:spPr>
          <a:xfrm>
            <a:off x="5303914" y="3429000"/>
            <a:ext cx="0" cy="936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0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63553" y="548680"/>
            <a:ext cx="3520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Lijnen uitzetten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927649" y="1305270"/>
            <a:ext cx="5134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Vooruitzichten (meeloopmethode)</a:t>
            </a:r>
            <a:endParaRPr lang="nl-NL" sz="2400" b="1" dirty="0"/>
          </a:p>
        </p:txBody>
      </p:sp>
      <p:cxnSp>
        <p:nvCxnSpPr>
          <p:cNvPr id="4" name="Rechte verbindingslijn 3"/>
          <p:cNvCxnSpPr/>
          <p:nvPr/>
        </p:nvCxnSpPr>
        <p:spPr>
          <a:xfrm>
            <a:off x="2495600" y="4365104"/>
            <a:ext cx="6984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/>
          <p:cNvCxnSpPr/>
          <p:nvPr/>
        </p:nvCxnSpPr>
        <p:spPr>
          <a:xfrm>
            <a:off x="9264352" y="3429000"/>
            <a:ext cx="0" cy="936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3071664" y="3429000"/>
            <a:ext cx="0" cy="936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peterm01\AppData\Local\Microsoft\Windows\Temporary Internet Files\Content.IE5\GMJPVBID\MC900441896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392"/>
          <a:stretch/>
        </p:blipFill>
        <p:spPr bwMode="auto">
          <a:xfrm>
            <a:off x="3935760" y="3460956"/>
            <a:ext cx="729190" cy="97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Rechte verbindingslijn 9"/>
          <p:cNvCxnSpPr/>
          <p:nvPr/>
        </p:nvCxnSpPr>
        <p:spPr>
          <a:xfrm>
            <a:off x="4511824" y="3645024"/>
            <a:ext cx="4752528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4151784" y="3429000"/>
            <a:ext cx="0" cy="936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5303914" y="3429000"/>
            <a:ext cx="0" cy="936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peterm01\AppData\Local\Microsoft\Windows\Temporary Internet Files\Content.IE5\GMJPVBID\MC900441896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392"/>
          <a:stretch/>
        </p:blipFill>
        <p:spPr bwMode="auto">
          <a:xfrm rot="379655" flipH="1">
            <a:off x="6753673" y="3587614"/>
            <a:ext cx="729190" cy="97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Rechte verbindingslijn 14"/>
          <p:cNvCxnSpPr/>
          <p:nvPr/>
        </p:nvCxnSpPr>
        <p:spPr>
          <a:xfrm>
            <a:off x="6742272" y="3447488"/>
            <a:ext cx="0" cy="936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54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</TotalTime>
  <Words>677</Words>
  <Application>Microsoft Office PowerPoint</Application>
  <PresentationFormat>Breedbeeld</PresentationFormat>
  <Paragraphs>261</Paragraphs>
  <Slides>41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Cambria Math</vt:lpstr>
      <vt:lpstr>Times New Roman</vt:lpstr>
      <vt:lpstr>Trebuchet MS</vt:lpstr>
      <vt:lpstr>Wingdings 3</vt:lpstr>
      <vt:lpstr>Facet</vt:lpstr>
      <vt:lpstr>Landmeten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Aeres Groep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Landmeten</dc:title>
  <dc:creator>Peterman, R.</dc:creator>
  <cp:lastModifiedBy>Peterman, R.</cp:lastModifiedBy>
  <cp:revision>3</cp:revision>
  <dcterms:created xsi:type="dcterms:W3CDTF">2014-09-02T10:26:54Z</dcterms:created>
  <dcterms:modified xsi:type="dcterms:W3CDTF">2014-09-02T11:30:04Z</dcterms:modified>
</cp:coreProperties>
</file>